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0.xml" ContentType="application/vnd.ms-powerpoint.comments+xml"/>
  <Override PartName="/ppt/comments/modernComment_103_0.xml" ContentType="application/vnd.ms-powerpoint.comments+xml"/>
  <Override PartName="/ppt/comments/modernComment_105_0.xml" ContentType="application/vnd.ms-powerpoint.comments+xml"/>
  <Override PartName="/ppt/comments/modernComment_106_0.xml" ContentType="application/vnd.ms-powerpoint.comments+xml"/>
  <Override PartName="/ppt/comments/modernComment_10B_0.xml" ContentType="application/vnd.ms-powerpoint.comments+xml"/>
  <Override PartName="/ppt/comments/modernComment_10C_0.xml" ContentType="application/vnd.ms-powerpoint.comments+xml"/>
  <Override PartName="/ppt/comments/modernComment_10D_0.xml" ContentType="application/vnd.ms-powerpoint.comments+xml"/>
  <Override PartName="/ppt/comments/modernComment_115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Barlow SemiCondensed Bold" pitchFamily="2" charset="77"/>
      <p:regular r:id="rId52"/>
      <p:bold r:id="rId53"/>
    </p:embeddedFont>
    <p:embeddedFont>
      <p:font typeface="Roboto" panose="02000000000000000000" pitchFamily="2" charset="0"/>
      <p:regular r:id="rId54"/>
      <p:bold r:id="rId55"/>
      <p:italic r:id="rId56"/>
      <p:boldItalic r:id="rId57"/>
    </p:embeddedFont>
    <p:embeddedFont>
      <p:font typeface="Roboto Bold" panose="02000000000000000000" pitchFamily="2" charset="0"/>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D8E2D5-62D3-C40E-C2CC-81F2E326EEED}" name="Nguyen Vuong" initials="NV" userId="0b3328429a0bfaa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autoAdjust="0"/>
    <p:restoredTop sz="94626" autoAdjust="0"/>
  </p:normalViewPr>
  <p:slideViewPr>
    <p:cSldViewPr>
      <p:cViewPr varScale="1">
        <p:scale>
          <a:sx n="63" d="100"/>
          <a:sy n="63" d="100"/>
        </p:scale>
        <p:origin x="256"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modernComment_101_0.xml><?xml version="1.0" encoding="utf-8"?>
<p188:cmLst xmlns:a="http://schemas.openxmlformats.org/drawingml/2006/main" xmlns:r="http://schemas.openxmlformats.org/officeDocument/2006/relationships" xmlns:p188="http://schemas.microsoft.com/office/powerpoint/2018/8/main">
  <p188:cm id="{FD00E71F-3100-D647-BDD0-AB17BB41223C}" authorId="{7DD8E2D5-62D3-C40E-C2CC-81F2E326EEED}" created="2025-11-01T04:12:10.088">
    <pc:sldMkLst xmlns:pc="http://schemas.microsoft.com/office/powerpoint/2013/main/command">
      <pc:docMk/>
      <pc:sldMk cId="0" sldId="257"/>
    </pc:sldMkLst>
    <p188:txBody>
      <a:bodyPr/>
      <a:lstStyle/>
      <a:p>
        <a:r>
          <a:rPr lang="en-VN"/>
          <a:t>a nghĩ gộp slide 2 và 3 lại thoi. Ở slide 3 em nói khía niệm của linux với linux distro được rồi, không cần giải thích lại đâu</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234B10D-D259-C84B-A650-4F786A92FE4E}" authorId="{7DD8E2D5-62D3-C40E-C2CC-81F2E326EEED}" created="2025-11-01T04:10:10.581">
    <ac:txMkLst xmlns:ac="http://schemas.microsoft.com/office/drawing/2013/main/command">
      <pc:docMk xmlns:pc="http://schemas.microsoft.com/office/powerpoint/2013/main/command"/>
      <pc:sldMk xmlns:pc="http://schemas.microsoft.com/office/powerpoint/2013/main/command" cId="0" sldId="259"/>
      <ac:spMk id="13" creationId="{00000000-0000-0000-0000-000000000000}"/>
      <ac:txMk cp="0" len="342">
        <ac:context len="343" hash="147655685"/>
      </ac:txMk>
    </ac:txMkLst>
    <p188:pos x="6758192" y="722546"/>
    <p188:txBody>
      <a:bodyPr/>
      <a:lstStyle/>
      <a:p>
        <a:r>
          <a:rPr lang="en-VN"/>
          <a:t>font size khác nhau nè e</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2C475A41-4E7E-2F40-8677-AD600981FD6B}" authorId="{7DD8E2D5-62D3-C40E-C2CC-81F2E326EEED}" created="2025-11-01T04:16:48.228">
    <pc:sldMkLst xmlns:pc="http://schemas.microsoft.com/office/powerpoint/2013/main/command">
      <pc:docMk/>
      <pc:sldMk cId="0" sldId="261"/>
    </pc:sldMkLst>
    <p188:txBody>
      <a:bodyPr/>
      <a:lstStyle/>
      <a:p>
        <a:r>
          <a:rPr lang="en-VN"/>
          <a:t>em có thể in đậm những keyword so sánh ở 3 OS</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E4778355-5338-824A-B1A0-DA28D6C15969}" authorId="{7DD8E2D5-62D3-C40E-C2CC-81F2E326EEED}" created="2025-11-01T04:14:35.690">
    <pc:sldMkLst xmlns:pc="http://schemas.microsoft.com/office/powerpoint/2013/main/command">
      <pc:docMk/>
      <pc:sldMk cId="0" sldId="262"/>
    </pc:sldMkLst>
    <p188:txBody>
      <a:bodyPr/>
      <a:lstStyle/>
      <a:p>
        <a:r>
          <a:rPr lang="en-VN"/>
          <a:t>Slide này bỏ đi, em có thể nói tổng kết lại ưu điểm khi so sánh ở slide trước</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39D6D6A5-037A-BF4D-A534-D73D7C2A98A9}" authorId="{7DD8E2D5-62D3-C40E-C2CC-81F2E326EEED}" created="2025-11-01T04:22:24.417">
    <pc:sldMkLst xmlns:pc="http://schemas.microsoft.com/office/powerpoint/2013/main/command">
      <pc:docMk/>
      <pc:sldMk cId="0" sldId="267"/>
    </pc:sldMkLst>
    <p188:txBody>
      <a:bodyPr/>
      <a:lstStyle/>
      <a:p>
        <a:r>
          <a:rPr lang="en-VN"/>
          <a:t>a nghĩ không cần thiết trình bày đâu, tụi anh muốn biết tụi em hiểu như nào thui, mấy lệnh cơ bản này khỏi trình bày</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16ED626A-E61A-8E4D-B132-5A04103D3323}" authorId="{7DD8E2D5-62D3-C40E-C2CC-81F2E326EEED}" created="2025-11-01T04:22:34.276">
    <pc:sldMkLst xmlns:pc="http://schemas.microsoft.com/office/powerpoint/2013/main/command">
      <pc:docMk/>
      <pc:sldMk cId="0" sldId="268"/>
    </pc:sldMkLst>
    <p188:txBody>
      <a:bodyPr/>
      <a:lstStyle/>
      <a:p>
        <a:r>
          <a:rPr lang="en-VN"/>
          <a:t>như trên</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65C747D9-695F-6D4E-A2FE-9DE631B4F748}" authorId="{7DD8E2D5-62D3-C40E-C2CC-81F2E326EEED}" created="2025-11-01T04:22:40.275">
    <pc:sldMkLst xmlns:pc="http://schemas.microsoft.com/office/powerpoint/2013/main/command">
      <pc:docMk/>
      <pc:sldMk cId="0" sldId="269"/>
    </pc:sldMkLst>
    <p188:txBody>
      <a:bodyPr/>
      <a:lstStyle/>
      <a:p>
        <a:r>
          <a:rPr lang="en-VN"/>
          <a:t>như trên</a:t>
        </a:r>
      </a:p>
    </p188:txBody>
  </p188:cm>
</p188:cmLst>
</file>

<file path=ppt/comments/modernComment_115_0.xml><?xml version="1.0" encoding="utf-8"?>
<p188:cmLst xmlns:a="http://schemas.openxmlformats.org/drawingml/2006/main" xmlns:r="http://schemas.openxmlformats.org/officeDocument/2006/relationships" xmlns:p188="http://schemas.microsoft.com/office/powerpoint/2018/8/main">
  <p188:cm id="{40C33998-BCB2-484B-8BBF-8156FA589E61}" authorId="{7DD8E2D5-62D3-C40E-C2CC-81F2E326EEED}" created="2025-11-01T04:30:59.130">
    <ac:txMkLst xmlns:ac="http://schemas.microsoft.com/office/drawing/2013/main/command">
      <pc:docMk xmlns:pc="http://schemas.microsoft.com/office/powerpoint/2013/main/command"/>
      <pc:sldMk xmlns:pc="http://schemas.microsoft.com/office/powerpoint/2013/main/command" cId="0" sldId="277"/>
      <ac:spMk id="10" creationId="{00000000-0000-0000-0000-000000000000}"/>
      <ac:txMk cp="162" len="20">
        <ac:context len="373" hash="1228724723"/>
      </ac:txMk>
    </ac:txMkLst>
    <p188:pos x="7586980" y="2462141"/>
    <p188:txBody>
      <a:bodyPr/>
      <a:lstStyle/>
      <a:p>
        <a:r>
          <a:rPr lang="en-VN"/>
          <a:t>làm dạng bảng thể hiện các quyền
drwxrwxrwx =&gt; chỉ cần bảng giải thích này và một ví dụ giải thích giữa numberic và symbol https://www.notion.so/Permission-commands-119a97040e7880b0ae91c31c3581540a?source=copy_link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B_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C_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01_0.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15_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3_0.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3.sv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5_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6_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333" b="-2333"/>
            </a:stretch>
          </a:blipFill>
        </p:spPr>
      </p:sp>
      <p:sp>
        <p:nvSpPr>
          <p:cNvPr id="3" name="Freeform 3"/>
          <p:cNvSpPr/>
          <p:nvPr/>
        </p:nvSpPr>
        <p:spPr>
          <a:xfrm>
            <a:off x="1517251" y="9176067"/>
            <a:ext cx="9298511" cy="588906"/>
          </a:xfrm>
          <a:custGeom>
            <a:avLst/>
            <a:gdLst/>
            <a:ahLst/>
            <a:cxnLst/>
            <a:rect l="l" t="t" r="r" b="b"/>
            <a:pathLst>
              <a:path w="9298511" h="588906">
                <a:moveTo>
                  <a:pt x="0" y="0"/>
                </a:moveTo>
                <a:lnTo>
                  <a:pt x="9298511" y="0"/>
                </a:lnTo>
                <a:lnTo>
                  <a:pt x="9298511" y="588906"/>
                </a:lnTo>
                <a:lnTo>
                  <a:pt x="0" y="588906"/>
                </a:lnTo>
                <a:lnTo>
                  <a:pt x="0" y="0"/>
                </a:lnTo>
                <a:close/>
              </a:path>
            </a:pathLst>
          </a:custGeom>
          <a:blipFill>
            <a:blip r:embed="rId3"/>
            <a:stretch>
              <a:fillRect/>
            </a:stretch>
          </a:blipFill>
        </p:spPr>
      </p:sp>
      <p:grpSp>
        <p:nvGrpSpPr>
          <p:cNvPr id="4" name="Group 4"/>
          <p:cNvGrpSpPr/>
          <p:nvPr/>
        </p:nvGrpSpPr>
        <p:grpSpPr>
          <a:xfrm>
            <a:off x="1028700" y="4649059"/>
            <a:ext cx="9469317" cy="4609241"/>
            <a:chOff x="0" y="0"/>
            <a:chExt cx="2270748" cy="1105299"/>
          </a:xfrm>
        </p:grpSpPr>
        <p:sp>
          <p:nvSpPr>
            <p:cNvPr id="5" name="Freeform 5"/>
            <p:cNvSpPr/>
            <p:nvPr/>
          </p:nvSpPr>
          <p:spPr>
            <a:xfrm>
              <a:off x="0" y="0"/>
              <a:ext cx="2270748" cy="1105299"/>
            </a:xfrm>
            <a:custGeom>
              <a:avLst/>
              <a:gdLst/>
              <a:ahLst/>
              <a:cxnLst/>
              <a:rect l="l" t="t" r="r" b="b"/>
              <a:pathLst>
                <a:path w="2270748" h="1105299">
                  <a:moveTo>
                    <a:pt x="40879" y="0"/>
                  </a:moveTo>
                  <a:lnTo>
                    <a:pt x="2229869" y="0"/>
                  </a:lnTo>
                  <a:cubicBezTo>
                    <a:pt x="2252445" y="0"/>
                    <a:pt x="2270748" y="18302"/>
                    <a:pt x="2270748" y="40879"/>
                  </a:cubicBezTo>
                  <a:lnTo>
                    <a:pt x="2270748" y="1064420"/>
                  </a:lnTo>
                  <a:cubicBezTo>
                    <a:pt x="2270748" y="1086996"/>
                    <a:pt x="2252445" y="1105299"/>
                    <a:pt x="2229869" y="1105299"/>
                  </a:cubicBezTo>
                  <a:lnTo>
                    <a:pt x="40879" y="1105299"/>
                  </a:lnTo>
                  <a:cubicBezTo>
                    <a:pt x="18302" y="1105299"/>
                    <a:pt x="0" y="1086996"/>
                    <a:pt x="0" y="1064420"/>
                  </a:cubicBezTo>
                  <a:lnTo>
                    <a:pt x="0" y="40879"/>
                  </a:lnTo>
                  <a:cubicBezTo>
                    <a:pt x="0" y="18302"/>
                    <a:pt x="18302" y="0"/>
                    <a:pt x="40879" y="0"/>
                  </a:cubicBezTo>
                  <a:close/>
                </a:path>
              </a:pathLst>
            </a:custGeom>
            <a:solidFill>
              <a:srgbClr val="FFFFFF"/>
            </a:solidFill>
          </p:spPr>
        </p:sp>
        <p:sp>
          <p:nvSpPr>
            <p:cNvPr id="6" name="TextBox 6"/>
            <p:cNvSpPr txBox="1"/>
            <p:nvPr/>
          </p:nvSpPr>
          <p:spPr>
            <a:xfrm>
              <a:off x="0" y="-47625"/>
              <a:ext cx="2270748" cy="115292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28700" y="1401827"/>
            <a:ext cx="1251962" cy="655573"/>
          </a:xfrm>
          <a:custGeom>
            <a:avLst/>
            <a:gdLst/>
            <a:ahLst/>
            <a:cxnLst/>
            <a:rect l="l" t="t" r="r" b="b"/>
            <a:pathLst>
              <a:path w="1251962" h="655573">
                <a:moveTo>
                  <a:pt x="0" y="0"/>
                </a:moveTo>
                <a:lnTo>
                  <a:pt x="1251962" y="0"/>
                </a:lnTo>
                <a:lnTo>
                  <a:pt x="1251962" y="655573"/>
                </a:lnTo>
                <a:lnTo>
                  <a:pt x="0" y="655573"/>
                </a:lnTo>
                <a:lnTo>
                  <a:pt x="0" y="0"/>
                </a:lnTo>
                <a:close/>
              </a:path>
            </a:pathLst>
          </a:custGeom>
          <a:blipFill>
            <a:blip r:embed="rId4"/>
            <a:stretch>
              <a:fillRect/>
            </a:stretch>
          </a:blipFill>
        </p:spPr>
      </p:sp>
      <p:sp>
        <p:nvSpPr>
          <p:cNvPr id="8" name="Freeform 8"/>
          <p:cNvSpPr/>
          <p:nvPr/>
        </p:nvSpPr>
        <p:spPr>
          <a:xfrm>
            <a:off x="4419904" y="0"/>
            <a:ext cx="14627317" cy="10235889"/>
          </a:xfrm>
          <a:custGeom>
            <a:avLst/>
            <a:gdLst/>
            <a:ahLst/>
            <a:cxnLst/>
            <a:rect l="l" t="t" r="r" b="b"/>
            <a:pathLst>
              <a:path w="14627317" h="10235889">
                <a:moveTo>
                  <a:pt x="0" y="0"/>
                </a:moveTo>
                <a:lnTo>
                  <a:pt x="14627317" y="0"/>
                </a:lnTo>
                <a:lnTo>
                  <a:pt x="14627317" y="10235889"/>
                </a:lnTo>
                <a:lnTo>
                  <a:pt x="0" y="10235889"/>
                </a:lnTo>
                <a:lnTo>
                  <a:pt x="0" y="0"/>
                </a:lnTo>
                <a:close/>
              </a:path>
            </a:pathLst>
          </a:custGeom>
          <a:blipFill>
            <a:blip r:embed="rId5"/>
            <a:stretch>
              <a:fillRect r="-24405"/>
            </a:stretch>
          </a:blipFill>
        </p:spPr>
      </p:sp>
      <p:sp>
        <p:nvSpPr>
          <p:cNvPr id="9" name="TextBox 9"/>
          <p:cNvSpPr txBox="1"/>
          <p:nvPr/>
        </p:nvSpPr>
        <p:spPr>
          <a:xfrm>
            <a:off x="1293090" y="5817967"/>
            <a:ext cx="9204926" cy="1466850"/>
          </a:xfrm>
          <a:prstGeom prst="rect">
            <a:avLst/>
          </a:prstGeom>
        </p:spPr>
        <p:txBody>
          <a:bodyPr lIns="0" tIns="0" rIns="0" bIns="0" rtlCol="0" anchor="t">
            <a:spAutoFit/>
          </a:bodyPr>
          <a:lstStyle/>
          <a:p>
            <a:pPr algn="l">
              <a:lnSpc>
                <a:spcPts val="11500"/>
              </a:lnSpc>
            </a:pPr>
            <a:r>
              <a:rPr lang="en-US" sz="9584" b="1" spc="-287">
                <a:solidFill>
                  <a:srgbClr val="2A58A9"/>
                </a:solidFill>
                <a:latin typeface="Barlow SemiCondensed Bold"/>
                <a:ea typeface="Barlow SemiCondensed Bold"/>
                <a:cs typeface="Barlow SemiCondensed Bold"/>
                <a:sym typeface="Barlow SemiCondensed Bold"/>
              </a:rPr>
              <a:t>TÌM HIỂU VỀ LINUX</a:t>
            </a:r>
          </a:p>
        </p:txBody>
      </p:sp>
      <p:sp>
        <p:nvSpPr>
          <p:cNvPr id="10" name="TextBox 10"/>
          <p:cNvSpPr txBox="1"/>
          <p:nvPr/>
        </p:nvSpPr>
        <p:spPr>
          <a:xfrm>
            <a:off x="1394263" y="7806890"/>
            <a:ext cx="9421500" cy="571500"/>
          </a:xfrm>
          <a:prstGeom prst="rect">
            <a:avLst/>
          </a:prstGeom>
        </p:spPr>
        <p:txBody>
          <a:bodyPr lIns="0" tIns="0" rIns="0" bIns="0" rtlCol="0" anchor="t">
            <a:spAutoFit/>
          </a:bodyPr>
          <a:lstStyle/>
          <a:p>
            <a:pPr algn="l">
              <a:lnSpc>
                <a:spcPts val="4559"/>
              </a:lnSpc>
            </a:pPr>
            <a:r>
              <a:rPr lang="en-US" sz="3799" b="1" spc="-113">
                <a:solidFill>
                  <a:srgbClr val="2A58A9"/>
                </a:solidFill>
                <a:latin typeface="Roboto Bold"/>
                <a:ea typeface="Roboto Bold"/>
                <a:cs typeface="Roboto Bold"/>
                <a:sym typeface="Roboto Bold"/>
              </a:rPr>
              <a:t>Phan Thị Hồng Huế - Week 2</a:t>
            </a:r>
          </a:p>
        </p:txBody>
      </p:sp>
      <p:sp>
        <p:nvSpPr>
          <p:cNvPr id="11" name="TextBox 11"/>
          <p:cNvSpPr txBox="1"/>
          <p:nvPr/>
        </p:nvSpPr>
        <p:spPr>
          <a:xfrm>
            <a:off x="2567851" y="1462914"/>
            <a:ext cx="370410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CLOUD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493371" y="3164380"/>
            <a:ext cx="11301259" cy="5777769"/>
          </a:xfrm>
          <a:custGeom>
            <a:avLst/>
            <a:gdLst/>
            <a:ahLst/>
            <a:cxnLst/>
            <a:rect l="l" t="t" r="r" b="b"/>
            <a:pathLst>
              <a:path w="11301259" h="5777769">
                <a:moveTo>
                  <a:pt x="0" y="0"/>
                </a:moveTo>
                <a:lnTo>
                  <a:pt x="11301258" y="0"/>
                </a:lnTo>
                <a:lnTo>
                  <a:pt x="11301258" y="5777768"/>
                </a:lnTo>
                <a:lnTo>
                  <a:pt x="0" y="5777768"/>
                </a:lnTo>
                <a:lnTo>
                  <a:pt x="0" y="0"/>
                </a:lnTo>
                <a:close/>
              </a:path>
            </a:pathLst>
          </a:custGeom>
          <a:blipFill>
            <a:blip r:embed="rId2"/>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3. KIẾN TRÚC HỆ THỐNG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22043" y="3164478"/>
            <a:ext cx="9471224" cy="438150"/>
          </a:xfrm>
          <a:prstGeom prst="rect">
            <a:avLst/>
          </a:prstGeom>
        </p:spPr>
        <p:txBody>
          <a:bodyPr lIns="0" tIns="0" rIns="0" bIns="0" rtlCol="0" anchor="t">
            <a:spAutoFit/>
          </a:bodyPr>
          <a:lstStyle/>
          <a:p>
            <a:pPr algn="just">
              <a:lnSpc>
                <a:spcPts val="3359"/>
              </a:lnSpc>
              <a:spcBef>
                <a:spcPct val="0"/>
              </a:spcBef>
            </a:pPr>
            <a:r>
              <a:rPr lang="en-US" sz="2799" b="1" spc="-83">
                <a:solidFill>
                  <a:srgbClr val="000000"/>
                </a:solidFill>
                <a:latin typeface="Roboto Bold"/>
                <a:ea typeface="Roboto Bold"/>
                <a:cs typeface="Roboto Bold"/>
                <a:sym typeface="Roboto Bold"/>
              </a:rPr>
              <a:t>Các thư mục hệ thống chính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473924" y="2869203"/>
            <a:ext cx="7598958" cy="5876246"/>
          </a:xfrm>
          <a:custGeom>
            <a:avLst/>
            <a:gdLst/>
            <a:ahLst/>
            <a:cxnLst/>
            <a:rect l="l" t="t" r="r" b="b"/>
            <a:pathLst>
              <a:path w="7598958" h="5876246">
                <a:moveTo>
                  <a:pt x="0" y="0"/>
                </a:moveTo>
                <a:lnTo>
                  <a:pt x="7598958" y="0"/>
                </a:lnTo>
                <a:lnTo>
                  <a:pt x="7598958" y="5876246"/>
                </a:lnTo>
                <a:lnTo>
                  <a:pt x="0" y="5876246"/>
                </a:lnTo>
                <a:lnTo>
                  <a:pt x="0" y="0"/>
                </a:lnTo>
                <a:close/>
              </a:path>
            </a:pathLst>
          </a:custGeom>
          <a:blipFill>
            <a:blip r:embed="rId2"/>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4. TERMINAL &amp; SHELL LÀ GÌ</a:t>
            </a:r>
          </a:p>
        </p:txBody>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2: LÀM QUEN VỚI TERMINAL VÀ SHELL</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8700" y="3519614"/>
            <a:ext cx="7502772" cy="42100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Terminal: </a:t>
            </a:r>
            <a:r>
              <a:rPr lang="en-US" sz="2799" spc="-83">
                <a:solidFill>
                  <a:srgbClr val="000000"/>
                </a:solidFill>
                <a:latin typeface="Roboto"/>
                <a:ea typeface="Roboto"/>
                <a:cs typeface="Roboto"/>
                <a:sym typeface="Roboto"/>
              </a:rPr>
              <a:t>giao diện dòng lệnh (CLI), cung cấp một cửa sổ để bạn nhập và xem kết quả của các lệnh. Terminal không trực tiếp hiểu lệnh, mà chỉ chuyển lệnh đến Shell để xử lý.</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Shell: </a:t>
            </a:r>
            <a:r>
              <a:rPr lang="en-US" sz="2799" spc="-83">
                <a:solidFill>
                  <a:srgbClr val="000000"/>
                </a:solidFill>
                <a:latin typeface="Roboto"/>
                <a:ea typeface="Roboto"/>
                <a:cs typeface="Roboto"/>
                <a:sym typeface="Roboto"/>
              </a:rPr>
              <a:t>là chương trình xử lý lệnh – nhận lệnh từ Terminal, thông dịch rồi gửi yêu cầu cho Kernel (nhân hệ điều hành) để thực thi. Sau khi Kernel xử lý xong, Shell nhận kết quả và gửi trả lại Terminal.</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425473" y="2597741"/>
            <a:ext cx="7274302" cy="6119507"/>
          </a:xfrm>
          <a:custGeom>
            <a:avLst/>
            <a:gdLst/>
            <a:ahLst/>
            <a:cxnLst/>
            <a:rect l="l" t="t" r="r" b="b"/>
            <a:pathLst>
              <a:path w="7274302" h="6119507">
                <a:moveTo>
                  <a:pt x="0" y="0"/>
                </a:moveTo>
                <a:lnTo>
                  <a:pt x="7274302" y="0"/>
                </a:lnTo>
                <a:lnTo>
                  <a:pt x="7274302" y="6119506"/>
                </a:lnTo>
                <a:lnTo>
                  <a:pt x="0" y="6119506"/>
                </a:lnTo>
                <a:lnTo>
                  <a:pt x="0" y="0"/>
                </a:lnTo>
                <a:close/>
              </a:path>
            </a:pathLst>
          </a:custGeom>
          <a:blipFill>
            <a:blip r:embed="rId3"/>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5. LỆNH CƠ BẢN TRONG LINUX</a:t>
            </a:r>
          </a:p>
        </p:txBody>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2: LÀM QUEN VỚI TERMINAL VÀ SHELL</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8700" y="3519614"/>
            <a:ext cx="7502772" cy="33718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pwd:</a:t>
            </a:r>
            <a:r>
              <a:rPr lang="en-US" sz="2799" spc="-83">
                <a:solidFill>
                  <a:srgbClr val="000000"/>
                </a:solidFill>
                <a:latin typeface="Roboto"/>
                <a:ea typeface="Roboto"/>
                <a:cs typeface="Roboto"/>
                <a:sym typeface="Roboto"/>
              </a:rPr>
              <a:t> in ra</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ls</a:t>
            </a:r>
            <a:r>
              <a:rPr lang="en-US" sz="2799" spc="-83">
                <a:solidFill>
                  <a:srgbClr val="000000"/>
                </a:solidFill>
                <a:latin typeface="Roboto"/>
                <a:ea typeface="Roboto"/>
                <a:cs typeface="Roboto"/>
                <a:sym typeface="Roboto"/>
              </a:rPr>
              <a:t>: liệt kê nội dung các thư mục</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ls -l / </a:t>
            </a:r>
            <a:r>
              <a:rPr lang="en-US" sz="2799" spc="-83">
                <a:solidFill>
                  <a:srgbClr val="000000"/>
                </a:solidFill>
                <a:latin typeface="Roboto"/>
                <a:ea typeface="Roboto"/>
                <a:cs typeface="Roboto"/>
                <a:sym typeface="Roboto"/>
              </a:rPr>
              <a:t>: hiển thị nội dung dạng danh sách</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ls -a /</a:t>
            </a:r>
            <a:r>
              <a:rPr lang="en-US" sz="2799" spc="-83">
                <a:solidFill>
                  <a:srgbClr val="000000"/>
                </a:solidFill>
                <a:latin typeface="Roboto"/>
                <a:ea typeface="Roboto"/>
                <a:cs typeface="Roboto"/>
                <a:sym typeface="Roboto"/>
              </a:rPr>
              <a:t> hiển thị các file thư mục ẩn</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ls -t / </a:t>
            </a:r>
            <a:r>
              <a:rPr lang="en-US" sz="2799" spc="-83">
                <a:solidFill>
                  <a:srgbClr val="000000"/>
                </a:solidFill>
                <a:latin typeface="Roboto"/>
                <a:ea typeface="Roboto"/>
                <a:cs typeface="Roboto"/>
                <a:sym typeface="Roboto"/>
              </a:rPr>
              <a:t>sắp xếp lại theo thứ tự mới nhất đến cũ nhất</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ls -lta: </a:t>
            </a:r>
            <a:r>
              <a:rPr lang="en-US" sz="2799" spc="-83">
                <a:solidFill>
                  <a:srgbClr val="000000"/>
                </a:solidFill>
                <a:latin typeface="Roboto"/>
                <a:ea typeface="Roboto"/>
                <a:cs typeface="Roboto"/>
                <a:sym typeface="Roboto"/>
              </a:rPr>
              <a:t>gọp 3 câu lệnh trên</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174409" y="1587985"/>
            <a:ext cx="5828541" cy="7254158"/>
          </a:xfrm>
          <a:custGeom>
            <a:avLst/>
            <a:gdLst/>
            <a:ahLst/>
            <a:cxnLst/>
            <a:rect l="l" t="t" r="r" b="b"/>
            <a:pathLst>
              <a:path w="5828541" h="7254158">
                <a:moveTo>
                  <a:pt x="0" y="0"/>
                </a:moveTo>
                <a:lnTo>
                  <a:pt x="5828541" y="0"/>
                </a:lnTo>
                <a:lnTo>
                  <a:pt x="5828541" y="7254158"/>
                </a:lnTo>
                <a:lnTo>
                  <a:pt x="0" y="7254158"/>
                </a:lnTo>
                <a:lnTo>
                  <a:pt x="0" y="0"/>
                </a:lnTo>
                <a:close/>
              </a:path>
            </a:pathLst>
          </a:custGeom>
          <a:blipFill>
            <a:blip r:embed="rId3"/>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5. LỆNH CƠ BẢN TRONG LINUX</a:t>
            </a:r>
          </a:p>
        </p:txBody>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2: LÀM QUEN VỚI TERMINAL VÀ SHELL</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8700" y="3519614"/>
            <a:ext cx="7502772" cy="33718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cd:</a:t>
            </a:r>
            <a:r>
              <a:rPr lang="en-US" sz="2799" spc="-83">
                <a:solidFill>
                  <a:srgbClr val="000000"/>
                </a:solidFill>
                <a:latin typeface="Roboto"/>
                <a:ea typeface="Roboto"/>
                <a:cs typeface="Roboto"/>
                <a:sym typeface="Roboto"/>
              </a:rPr>
              <a:t> di chuyển giữa các thư mục</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clear:</a:t>
            </a:r>
            <a:r>
              <a:rPr lang="en-US" sz="2799" spc="-83">
                <a:solidFill>
                  <a:srgbClr val="000000"/>
                </a:solidFill>
                <a:latin typeface="Roboto"/>
                <a:ea typeface="Roboto"/>
                <a:cs typeface="Roboto"/>
                <a:sym typeface="Roboto"/>
              </a:rPr>
              <a:t> xóa sạch màn hình terminal</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history</a:t>
            </a:r>
            <a:r>
              <a:rPr lang="en-US" sz="2799" spc="-83">
                <a:solidFill>
                  <a:srgbClr val="000000"/>
                </a:solidFill>
                <a:latin typeface="Roboto"/>
                <a:ea typeface="Roboto"/>
                <a:cs typeface="Roboto"/>
                <a:sym typeface="Roboto"/>
              </a:rPr>
              <a:t>: hiển thị lịch sử các lệnh dã dùng</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Tab:</a:t>
            </a:r>
            <a:r>
              <a:rPr lang="en-US" sz="2799" spc="-83">
                <a:solidFill>
                  <a:srgbClr val="000000"/>
                </a:solidFill>
                <a:latin typeface="Roboto"/>
                <a:ea typeface="Roboto"/>
                <a:cs typeface="Roboto"/>
                <a:sym typeface="Roboto"/>
              </a:rPr>
              <a:t> tự động hoàn thành tên lệnh, tên file, thư mục..</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Ctrl + C</a:t>
            </a:r>
            <a:r>
              <a:rPr lang="en-US" sz="2799" spc="-83">
                <a:solidFill>
                  <a:srgbClr val="000000"/>
                </a:solidFill>
                <a:latin typeface="Roboto"/>
                <a:ea typeface="Roboto"/>
                <a:cs typeface="Roboto"/>
                <a:sym typeface="Roboto"/>
              </a:rPr>
              <a:t>: hủy tiến trình đang chạy</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Ctrl + D</a:t>
            </a:r>
            <a:r>
              <a:rPr lang="en-US" sz="2799" spc="-83">
                <a:solidFill>
                  <a:srgbClr val="000000"/>
                </a:solidFill>
                <a:latin typeface="Roboto"/>
                <a:ea typeface="Roboto"/>
                <a:cs typeface="Roboto"/>
                <a:sym typeface="Roboto"/>
              </a:rPr>
              <a:t>: đóng terminal hoặc thoát cell</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6. HIỂU CẤU TRÚC ĐƯỜNG DẪN</a:t>
            </a:r>
          </a:p>
        </p:txBody>
      </p:sp>
      <p:sp>
        <p:nvSpPr>
          <p:cNvPr id="9" name="TextBox 9"/>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2: LÀM QUEN VỚI TERMINAL VÀ SHELL</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1028700" y="3519614"/>
            <a:ext cx="15572459" cy="29527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Đường dẫn tuyệt đối: </a:t>
            </a:r>
            <a:r>
              <a:rPr lang="en-US" sz="2799" spc="-83">
                <a:solidFill>
                  <a:srgbClr val="000000"/>
                </a:solidFill>
                <a:latin typeface="Roboto"/>
                <a:ea typeface="Roboto"/>
                <a:cs typeface="Roboto"/>
                <a:sym typeface="Roboto"/>
              </a:rPr>
              <a:t>là đường dẫn đầy đủ bắt dầu từ thu mục gốc, không phụ thuộc vào vị trí hiện tại.</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Đường dẫn tương đối: </a:t>
            </a:r>
            <a:r>
              <a:rPr lang="en-US" sz="2799" spc="-83">
                <a:solidFill>
                  <a:srgbClr val="000000"/>
                </a:solidFill>
                <a:latin typeface="Roboto"/>
                <a:ea typeface="Roboto"/>
                <a:cs typeface="Roboto"/>
                <a:sym typeface="Roboto"/>
              </a:rPr>
              <a:t>là đường dẫn tính từ thư mục hiên tại, không bắt đầu bằng /</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Dấu ~, ., .. ý nghĩa và cách dùng.</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 thư mục home của người dùng hiện tại</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 thư mục hiện tại</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 thư mục cha</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144000" y="2597741"/>
            <a:ext cx="7588889" cy="5805223"/>
          </a:xfrm>
          <a:custGeom>
            <a:avLst/>
            <a:gdLst/>
            <a:ahLst/>
            <a:cxnLst/>
            <a:rect l="l" t="t" r="r" b="b"/>
            <a:pathLst>
              <a:path w="7588889" h="5805223">
                <a:moveTo>
                  <a:pt x="0" y="0"/>
                </a:moveTo>
                <a:lnTo>
                  <a:pt x="7588889" y="0"/>
                </a:lnTo>
                <a:lnTo>
                  <a:pt x="7588889" y="5805223"/>
                </a:lnTo>
                <a:lnTo>
                  <a:pt x="0" y="5805223"/>
                </a:lnTo>
                <a:lnTo>
                  <a:pt x="0" y="0"/>
                </a:lnTo>
                <a:close/>
              </a:path>
            </a:pathLst>
          </a:custGeom>
          <a:blipFill>
            <a:blip r:embed="rId2"/>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7. TẠO, XEM, XÓA VÀ DI CHUYỂN FILE</a:t>
            </a:r>
          </a:p>
        </p:txBody>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3: LÀM VIỆC VỚI FILE VÀ THƯ MỤC</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8700" y="3519614"/>
            <a:ext cx="6140324" cy="33718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touch</a:t>
            </a:r>
            <a:r>
              <a:rPr lang="en-US" sz="2799" spc="-83">
                <a:solidFill>
                  <a:srgbClr val="000000"/>
                </a:solidFill>
                <a:latin typeface="Roboto"/>
                <a:ea typeface="Roboto"/>
                <a:cs typeface="Roboto"/>
                <a:sym typeface="Roboto"/>
              </a:rPr>
              <a:t> : tạo 1 file mới</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cat:</a:t>
            </a:r>
            <a:r>
              <a:rPr lang="en-US" sz="2799" spc="-83">
                <a:solidFill>
                  <a:srgbClr val="000000"/>
                </a:solidFill>
                <a:latin typeface="Roboto"/>
                <a:ea typeface="Roboto"/>
                <a:cs typeface="Roboto"/>
                <a:sym typeface="Roboto"/>
              </a:rPr>
              <a:t> hiển thị nội dung file ra ngoài màn hình</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less: </a:t>
            </a:r>
            <a:r>
              <a:rPr lang="en-US" sz="2799" spc="-83">
                <a:solidFill>
                  <a:srgbClr val="000000"/>
                </a:solidFill>
                <a:latin typeface="Roboto"/>
                <a:ea typeface="Roboto"/>
                <a:cs typeface="Roboto"/>
                <a:sym typeface="Roboto"/>
              </a:rPr>
              <a:t>xem nội dung dài</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head: </a:t>
            </a:r>
            <a:r>
              <a:rPr lang="en-US" sz="2799" spc="-83">
                <a:solidFill>
                  <a:srgbClr val="000000"/>
                </a:solidFill>
                <a:latin typeface="Roboto"/>
                <a:ea typeface="Roboto"/>
                <a:cs typeface="Roboto"/>
                <a:sym typeface="Roboto"/>
              </a:rPr>
              <a:t>hiện thị những dòng đầu của file</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tail:</a:t>
            </a:r>
            <a:r>
              <a:rPr lang="en-US" sz="2799" spc="-83">
                <a:solidFill>
                  <a:srgbClr val="000000"/>
                </a:solidFill>
                <a:latin typeface="Roboto"/>
                <a:ea typeface="Roboto"/>
                <a:cs typeface="Roboto"/>
                <a:sym typeface="Roboto"/>
              </a:rPr>
              <a:t> hiển thị những dòng cuối của file</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060069" y="3180544"/>
            <a:ext cx="11199231" cy="5745439"/>
          </a:xfrm>
          <a:custGeom>
            <a:avLst/>
            <a:gdLst/>
            <a:ahLst/>
            <a:cxnLst/>
            <a:rect l="l" t="t" r="r" b="b"/>
            <a:pathLst>
              <a:path w="11199231" h="5745439">
                <a:moveTo>
                  <a:pt x="0" y="0"/>
                </a:moveTo>
                <a:lnTo>
                  <a:pt x="11199231" y="0"/>
                </a:lnTo>
                <a:lnTo>
                  <a:pt x="11199231" y="5745439"/>
                </a:lnTo>
                <a:lnTo>
                  <a:pt x="0" y="5745439"/>
                </a:lnTo>
                <a:lnTo>
                  <a:pt x="0" y="0"/>
                </a:lnTo>
                <a:close/>
              </a:path>
            </a:pathLst>
          </a:custGeom>
          <a:blipFill>
            <a:blip r:embed="rId2"/>
            <a:stretch>
              <a:fillRect/>
            </a:stretch>
          </a:blipFill>
        </p:spPr>
      </p:sp>
      <p:sp>
        <p:nvSpPr>
          <p:cNvPr id="9" name="TextBox 9"/>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7. TẠO, XEM, XÓA VÀ DI CHUYỂN FILE</a:t>
            </a:r>
          </a:p>
        </p:txBody>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3: LÀM VIỆC VỚI FILE VÀ THƯ MỤC</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8700" y="3519614"/>
            <a:ext cx="4875940" cy="25336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cp:</a:t>
            </a:r>
            <a:r>
              <a:rPr lang="en-US" sz="2799" spc="-83">
                <a:solidFill>
                  <a:srgbClr val="000000"/>
                </a:solidFill>
                <a:latin typeface="Roboto"/>
                <a:ea typeface="Roboto"/>
                <a:cs typeface="Roboto"/>
                <a:sym typeface="Roboto"/>
              </a:rPr>
              <a:t> sao chép file/ thư mục</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mv: </a:t>
            </a:r>
            <a:r>
              <a:rPr lang="en-US" sz="2799" spc="-83">
                <a:solidFill>
                  <a:srgbClr val="000000"/>
                </a:solidFill>
                <a:latin typeface="Roboto"/>
                <a:ea typeface="Roboto"/>
                <a:cs typeface="Roboto"/>
                <a:sym typeface="Roboto"/>
              </a:rPr>
              <a:t>di chuyển file/thư mục</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rm:</a:t>
            </a:r>
            <a:r>
              <a:rPr lang="en-US" sz="2799" spc="-83">
                <a:solidFill>
                  <a:srgbClr val="000000"/>
                </a:solidFill>
                <a:latin typeface="Roboto"/>
                <a:ea typeface="Roboto"/>
                <a:cs typeface="Roboto"/>
                <a:sym typeface="Roboto"/>
              </a:rPr>
              <a:t> xóa file hoặc thư mục</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mkdir:</a:t>
            </a:r>
            <a:r>
              <a:rPr lang="en-US" sz="2799" spc="-83">
                <a:solidFill>
                  <a:srgbClr val="000000"/>
                </a:solidFill>
                <a:latin typeface="Roboto"/>
                <a:ea typeface="Roboto"/>
                <a:cs typeface="Roboto"/>
                <a:sym typeface="Roboto"/>
              </a:rPr>
              <a:t> tạo thư mục mới</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rmdir:</a:t>
            </a:r>
            <a:r>
              <a:rPr lang="en-US" sz="2799" spc="-83">
                <a:solidFill>
                  <a:srgbClr val="000000"/>
                </a:solidFill>
                <a:latin typeface="Roboto"/>
                <a:ea typeface="Roboto"/>
                <a:cs typeface="Roboto"/>
                <a:sym typeface="Roboto"/>
              </a:rPr>
              <a:t> xóa thư mục trống</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4026051" y="5932736"/>
            <a:ext cx="10982161" cy="1854884"/>
          </a:xfrm>
          <a:custGeom>
            <a:avLst/>
            <a:gdLst/>
            <a:ahLst/>
            <a:cxnLst/>
            <a:rect l="l" t="t" r="r" b="b"/>
            <a:pathLst>
              <a:path w="10982161" h="1854884">
                <a:moveTo>
                  <a:pt x="0" y="0"/>
                </a:moveTo>
                <a:lnTo>
                  <a:pt x="10982161" y="0"/>
                </a:lnTo>
                <a:lnTo>
                  <a:pt x="10982161" y="1854884"/>
                </a:lnTo>
                <a:lnTo>
                  <a:pt x="0" y="1854884"/>
                </a:lnTo>
                <a:lnTo>
                  <a:pt x="0" y="0"/>
                </a:lnTo>
                <a:close/>
              </a:path>
            </a:pathLst>
          </a:custGeom>
          <a:blipFill>
            <a:blip r:embed="rId2"/>
            <a:stretch>
              <a:fillRect l="-6077" r="-6077"/>
            </a:stretch>
          </a:blipFill>
        </p:spPr>
      </p:sp>
      <p:sp>
        <p:nvSpPr>
          <p:cNvPr id="9" name="Freeform 9"/>
          <p:cNvSpPr/>
          <p:nvPr/>
        </p:nvSpPr>
        <p:spPr>
          <a:xfrm>
            <a:off x="3941920" y="7927556"/>
            <a:ext cx="11150424" cy="1169832"/>
          </a:xfrm>
          <a:custGeom>
            <a:avLst/>
            <a:gdLst/>
            <a:ahLst/>
            <a:cxnLst/>
            <a:rect l="l" t="t" r="r" b="b"/>
            <a:pathLst>
              <a:path w="11150424" h="1169832">
                <a:moveTo>
                  <a:pt x="0" y="0"/>
                </a:moveTo>
                <a:lnTo>
                  <a:pt x="11150424" y="0"/>
                </a:lnTo>
                <a:lnTo>
                  <a:pt x="11150424" y="1169832"/>
                </a:lnTo>
                <a:lnTo>
                  <a:pt x="0" y="1169832"/>
                </a:lnTo>
                <a:lnTo>
                  <a:pt x="0" y="0"/>
                </a:lnTo>
                <a:close/>
              </a:path>
            </a:pathLst>
          </a:custGeom>
          <a:blipFill>
            <a:blip r:embed="rId3"/>
            <a:stretch>
              <a:fillRect/>
            </a:stretch>
          </a:blipFill>
        </p:spPr>
      </p:sp>
      <p:sp>
        <p:nvSpPr>
          <p:cNvPr id="10" name="TextBox 10"/>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8. SAO CHÉP VÀ NÉN FILE</a:t>
            </a:r>
          </a:p>
        </p:txBody>
      </p:sp>
      <p:sp>
        <p:nvSpPr>
          <p:cNvPr id="11" name="TextBox 11"/>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3: LÀM VIỆC VỚI FILE VÀ THƯ MỤC</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2" name="TextBox 12"/>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3" name="TextBox 13"/>
          <p:cNvSpPr txBox="1"/>
          <p:nvPr/>
        </p:nvSpPr>
        <p:spPr>
          <a:xfrm>
            <a:off x="1277332" y="3310064"/>
            <a:ext cx="7153468" cy="29527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tar</a:t>
            </a:r>
            <a:r>
              <a:rPr lang="en-US" sz="2799" spc="-83">
                <a:solidFill>
                  <a:srgbClr val="000000"/>
                </a:solidFill>
                <a:latin typeface="Roboto"/>
                <a:ea typeface="Roboto"/>
                <a:cs typeface="Roboto"/>
                <a:sym typeface="Roboto"/>
              </a:rPr>
              <a:t>: Đóng gói và giải nén nhiều file/thư mục:</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c: create - tạo file nén .tar</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x: extract - giải nén</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v: verbose: hiển thị chi tiết quá trình</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f: file - chỉ định tên file nén.</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-z: nén bằng gzip</a:t>
            </a:r>
          </a:p>
          <a:p>
            <a:pPr algn="just">
              <a:lnSpc>
                <a:spcPts val="3359"/>
              </a:lnSpc>
              <a:spcBef>
                <a:spcPct val="0"/>
              </a:spcBef>
            </a:pPr>
            <a:endParaRPr lang="en-US" sz="2799" spc="-83">
              <a:solidFill>
                <a:srgbClr val="000000"/>
              </a:solidFill>
              <a:latin typeface="Roboto"/>
              <a:ea typeface="Roboto"/>
              <a:cs typeface="Roboto"/>
              <a:sym typeface="Roboto"/>
            </a:endParaRPr>
          </a:p>
        </p:txBody>
      </p:sp>
      <p:sp>
        <p:nvSpPr>
          <p:cNvPr id="14" name="TextBox 14"/>
          <p:cNvSpPr txBox="1"/>
          <p:nvPr/>
        </p:nvSpPr>
        <p:spPr>
          <a:xfrm>
            <a:off x="9144000" y="3310064"/>
            <a:ext cx="7181330" cy="16954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gzip</a:t>
            </a:r>
            <a:r>
              <a:rPr lang="en-US" sz="2799" spc="-83">
                <a:solidFill>
                  <a:srgbClr val="000000"/>
                </a:solidFill>
                <a:latin typeface="Roboto"/>
                <a:ea typeface="Roboto"/>
                <a:cs typeface="Roboto"/>
                <a:sym typeface="Roboto"/>
              </a:rPr>
              <a:t>: Nén và giải nén file đơn lẻ</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zip</a:t>
            </a:r>
            <a:r>
              <a:rPr lang="en-US" sz="2799" spc="-83">
                <a:solidFill>
                  <a:srgbClr val="000000"/>
                </a:solidFill>
                <a:latin typeface="Roboto"/>
                <a:ea typeface="Roboto"/>
                <a:cs typeface="Roboto"/>
                <a:sym typeface="Roboto"/>
              </a:rPr>
              <a:t>: nén theo định dạng zip</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unzip</a:t>
            </a:r>
            <a:r>
              <a:rPr lang="en-US" sz="2799" spc="-83">
                <a:solidFill>
                  <a:srgbClr val="000000"/>
                </a:solidFill>
                <a:latin typeface="Roboto"/>
                <a:ea typeface="Roboto"/>
                <a:cs typeface="Roboto"/>
                <a:sym typeface="Roboto"/>
              </a:rPr>
              <a:t>: giải nén theo định dạng zip</a:t>
            </a:r>
          </a:p>
          <a:p>
            <a:pPr marL="604519" lvl="1" indent="-302260"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scp</a:t>
            </a:r>
            <a:r>
              <a:rPr lang="en-US" sz="2799" spc="-83">
                <a:solidFill>
                  <a:srgbClr val="000000"/>
                </a:solidFill>
                <a:latin typeface="Roboto"/>
                <a:ea typeface="Roboto"/>
                <a:cs typeface="Roboto"/>
                <a:sym typeface="Roboto"/>
              </a:rPr>
              <a:t>: Sao chép file giữa các máy qua SSH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352930" y="6526853"/>
            <a:ext cx="4862569" cy="520349"/>
          </a:xfrm>
          <a:custGeom>
            <a:avLst/>
            <a:gdLst/>
            <a:ahLst/>
            <a:cxnLst/>
            <a:rect l="l" t="t" r="r" b="b"/>
            <a:pathLst>
              <a:path w="4862569" h="520349">
                <a:moveTo>
                  <a:pt x="0" y="0"/>
                </a:moveTo>
                <a:lnTo>
                  <a:pt x="4862569" y="0"/>
                </a:lnTo>
                <a:lnTo>
                  <a:pt x="4862569" y="520349"/>
                </a:lnTo>
                <a:lnTo>
                  <a:pt x="0" y="520349"/>
                </a:lnTo>
                <a:lnTo>
                  <a:pt x="0" y="0"/>
                </a:lnTo>
                <a:close/>
              </a:path>
            </a:pathLst>
          </a:custGeom>
          <a:blipFill>
            <a:blip r:embed="rId2"/>
            <a:stretch>
              <a:fillRect/>
            </a:stretch>
          </a:blipFill>
        </p:spPr>
      </p:sp>
      <p:sp>
        <p:nvSpPr>
          <p:cNvPr id="9" name="Freeform 9"/>
          <p:cNvSpPr/>
          <p:nvPr/>
        </p:nvSpPr>
        <p:spPr>
          <a:xfrm>
            <a:off x="9352930" y="7365509"/>
            <a:ext cx="4715706" cy="413658"/>
          </a:xfrm>
          <a:custGeom>
            <a:avLst/>
            <a:gdLst/>
            <a:ahLst/>
            <a:cxnLst/>
            <a:rect l="l" t="t" r="r" b="b"/>
            <a:pathLst>
              <a:path w="4715706" h="413658">
                <a:moveTo>
                  <a:pt x="0" y="0"/>
                </a:moveTo>
                <a:lnTo>
                  <a:pt x="4715706" y="0"/>
                </a:lnTo>
                <a:lnTo>
                  <a:pt x="4715706" y="413658"/>
                </a:lnTo>
                <a:lnTo>
                  <a:pt x="0" y="413658"/>
                </a:lnTo>
                <a:lnTo>
                  <a:pt x="0" y="0"/>
                </a:lnTo>
                <a:close/>
              </a:path>
            </a:pathLst>
          </a:custGeom>
          <a:blipFill>
            <a:blip r:embed="rId3"/>
            <a:stretch>
              <a:fillRect/>
            </a:stretch>
          </a:blipFill>
        </p:spPr>
      </p:sp>
      <p:sp>
        <p:nvSpPr>
          <p:cNvPr id="10" name="Freeform 10"/>
          <p:cNvSpPr/>
          <p:nvPr/>
        </p:nvSpPr>
        <p:spPr>
          <a:xfrm>
            <a:off x="9352930" y="8093492"/>
            <a:ext cx="4497531" cy="473424"/>
          </a:xfrm>
          <a:custGeom>
            <a:avLst/>
            <a:gdLst/>
            <a:ahLst/>
            <a:cxnLst/>
            <a:rect l="l" t="t" r="r" b="b"/>
            <a:pathLst>
              <a:path w="4497531" h="473424">
                <a:moveTo>
                  <a:pt x="0" y="0"/>
                </a:moveTo>
                <a:lnTo>
                  <a:pt x="4497531" y="0"/>
                </a:lnTo>
                <a:lnTo>
                  <a:pt x="4497531" y="473425"/>
                </a:lnTo>
                <a:lnTo>
                  <a:pt x="0" y="473425"/>
                </a:lnTo>
                <a:lnTo>
                  <a:pt x="0" y="0"/>
                </a:lnTo>
                <a:close/>
              </a:path>
            </a:pathLst>
          </a:custGeom>
          <a:blipFill>
            <a:blip r:embed="rId4"/>
            <a:stretch>
              <a:fillRect/>
            </a:stretch>
          </a:blipFill>
        </p:spPr>
      </p:sp>
      <p:sp>
        <p:nvSpPr>
          <p:cNvPr id="11" name="TextBox 11"/>
          <p:cNvSpPr txBox="1"/>
          <p:nvPr/>
        </p:nvSpPr>
        <p:spPr>
          <a:xfrm>
            <a:off x="388532" y="232627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8. SAO CHÉP VÀ NÉN FILE</a:t>
            </a:r>
          </a:p>
        </p:txBody>
      </p:sp>
      <p:sp>
        <p:nvSpPr>
          <p:cNvPr id="12" name="TextBox 12"/>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3: LÀM VIỆC VỚI FILE VÀ THƯ MỤC</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3" name="TextBox 13"/>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4" name="TextBox 14"/>
          <p:cNvSpPr txBox="1"/>
          <p:nvPr/>
        </p:nvSpPr>
        <p:spPr>
          <a:xfrm>
            <a:off x="1028700" y="3145428"/>
            <a:ext cx="10475338" cy="1695450"/>
          </a:xfrm>
          <a:prstGeom prst="rect">
            <a:avLst/>
          </a:prstGeom>
        </p:spPr>
        <p:txBody>
          <a:bodyPr lIns="0" tIns="0" rIns="0" bIns="0" rtlCol="0" anchor="t">
            <a:spAutoFit/>
          </a:bodyPr>
          <a:lstStyle/>
          <a:p>
            <a:pPr marL="604519" lvl="1" indent="-302260" algn="just">
              <a:lnSpc>
                <a:spcPts val="3359"/>
              </a:lnSpc>
              <a:buFont typeface="Arial"/>
              <a:buChar char="•"/>
            </a:pPr>
            <a:r>
              <a:rPr lang="en-US" sz="2799" spc="-83">
                <a:solidFill>
                  <a:srgbClr val="000000"/>
                </a:solidFill>
                <a:latin typeface="Roboto"/>
                <a:ea typeface="Roboto"/>
                <a:cs typeface="Roboto"/>
                <a:sym typeface="Roboto"/>
              </a:rPr>
              <a:t>Giải thích khái niệm stream (`stdin`, `stdout`, `stderr`).</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stdin</a:t>
            </a:r>
            <a:r>
              <a:rPr lang="en-US" sz="2799" spc="-83">
                <a:solidFill>
                  <a:srgbClr val="000000"/>
                </a:solidFill>
                <a:latin typeface="Roboto"/>
                <a:ea typeface="Roboto"/>
                <a:cs typeface="Roboto"/>
                <a:sym typeface="Roboto"/>
              </a:rPr>
              <a:t>: Standard Input - Dữ liệu nhập (thường là bàn phím)</a:t>
            </a:r>
          </a:p>
          <a:p>
            <a:pPr marL="1209039" lvl="2" indent="-403013" algn="just">
              <a:lnSpc>
                <a:spcPts val="3359"/>
              </a:lnSpc>
              <a:buFont typeface="Arial"/>
              <a:buChar char="⚬"/>
            </a:pPr>
            <a:r>
              <a:rPr lang="en-US" sz="2799" b="1" spc="-83">
                <a:solidFill>
                  <a:srgbClr val="000000"/>
                </a:solidFill>
                <a:latin typeface="Roboto Bold"/>
                <a:ea typeface="Roboto Bold"/>
                <a:cs typeface="Roboto Bold"/>
                <a:sym typeface="Roboto Bold"/>
              </a:rPr>
              <a:t>stdout</a:t>
            </a:r>
            <a:r>
              <a:rPr lang="en-US" sz="2799" spc="-83">
                <a:solidFill>
                  <a:srgbClr val="000000"/>
                </a:solidFill>
                <a:latin typeface="Roboto"/>
                <a:ea typeface="Roboto"/>
                <a:cs typeface="Roboto"/>
                <a:sym typeface="Roboto"/>
              </a:rPr>
              <a:t>: Standard Output - Dữ liệu xuất ra (thường là màn hình)</a:t>
            </a:r>
          </a:p>
          <a:p>
            <a:pPr marL="1209039" lvl="2" indent="-403013"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stderr</a:t>
            </a:r>
            <a:r>
              <a:rPr lang="en-US" sz="2799" spc="-83">
                <a:solidFill>
                  <a:srgbClr val="000000"/>
                </a:solidFill>
                <a:latin typeface="Roboto"/>
                <a:ea typeface="Roboto"/>
                <a:cs typeface="Roboto"/>
                <a:sym typeface="Roboto"/>
              </a:rPr>
              <a:t>: Standard Error - Dòng lỗi của chương trình</a:t>
            </a:r>
          </a:p>
        </p:txBody>
      </p:sp>
      <p:sp>
        <p:nvSpPr>
          <p:cNvPr id="15" name="TextBox 15"/>
          <p:cNvSpPr txBox="1"/>
          <p:nvPr/>
        </p:nvSpPr>
        <p:spPr>
          <a:xfrm>
            <a:off x="388532" y="5781801"/>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9. TÌM KIẾM FILE</a:t>
            </a:r>
          </a:p>
        </p:txBody>
      </p:sp>
      <p:sp>
        <p:nvSpPr>
          <p:cNvPr id="16" name="TextBox 16"/>
          <p:cNvSpPr txBox="1"/>
          <p:nvPr/>
        </p:nvSpPr>
        <p:spPr>
          <a:xfrm>
            <a:off x="1447326" y="6507803"/>
            <a:ext cx="7696674" cy="16954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find</a:t>
            </a:r>
            <a:r>
              <a:rPr lang="en-US" sz="2799" spc="-83">
                <a:solidFill>
                  <a:srgbClr val="000000"/>
                </a:solidFill>
                <a:latin typeface="Roboto"/>
                <a:ea typeface="Roboto"/>
                <a:cs typeface="Roboto"/>
                <a:sym typeface="Roboto"/>
              </a:rPr>
              <a:t>: Tìm file/ thư mục trong hệ thống.</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Tìm file theo tên:</a:t>
            </a:r>
          </a:p>
          <a:p>
            <a:pPr marL="1209039" lvl="2" indent="-403013" algn="just">
              <a:lnSpc>
                <a:spcPts val="3359"/>
              </a:lnSpc>
              <a:buFont typeface="Arial"/>
              <a:buChar char="⚬"/>
            </a:pPr>
            <a:r>
              <a:rPr lang="en-US" sz="2799" spc="-83">
                <a:solidFill>
                  <a:srgbClr val="000000"/>
                </a:solidFill>
                <a:latin typeface="Roboto"/>
                <a:ea typeface="Roboto"/>
                <a:cs typeface="Roboto"/>
                <a:sym typeface="Roboto"/>
              </a:rPr>
              <a:t>Tìm theo phần mở rộng</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Tìm theo kích thước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8551474" y="6257925"/>
            <a:ext cx="6540870" cy="788408"/>
          </a:xfrm>
          <a:custGeom>
            <a:avLst/>
            <a:gdLst/>
            <a:ahLst/>
            <a:cxnLst/>
            <a:rect l="l" t="t" r="r" b="b"/>
            <a:pathLst>
              <a:path w="6540870" h="788408">
                <a:moveTo>
                  <a:pt x="0" y="0"/>
                </a:moveTo>
                <a:lnTo>
                  <a:pt x="6540870" y="0"/>
                </a:lnTo>
                <a:lnTo>
                  <a:pt x="6540870" y="788408"/>
                </a:lnTo>
                <a:lnTo>
                  <a:pt x="0" y="788408"/>
                </a:lnTo>
                <a:lnTo>
                  <a:pt x="0" y="0"/>
                </a:lnTo>
                <a:close/>
              </a:path>
            </a:pathLst>
          </a:custGeom>
          <a:blipFill>
            <a:blip r:embed="rId2"/>
            <a:stretch>
              <a:fillRect/>
            </a:stretch>
          </a:blipFill>
        </p:spPr>
      </p:sp>
      <p:sp>
        <p:nvSpPr>
          <p:cNvPr id="9" name="Freeform 9"/>
          <p:cNvSpPr/>
          <p:nvPr/>
        </p:nvSpPr>
        <p:spPr>
          <a:xfrm>
            <a:off x="1739444" y="6257925"/>
            <a:ext cx="5501713" cy="1623058"/>
          </a:xfrm>
          <a:custGeom>
            <a:avLst/>
            <a:gdLst/>
            <a:ahLst/>
            <a:cxnLst/>
            <a:rect l="l" t="t" r="r" b="b"/>
            <a:pathLst>
              <a:path w="5501713" h="1623058">
                <a:moveTo>
                  <a:pt x="0" y="0"/>
                </a:moveTo>
                <a:lnTo>
                  <a:pt x="5501713" y="0"/>
                </a:lnTo>
                <a:lnTo>
                  <a:pt x="5501713" y="1623058"/>
                </a:lnTo>
                <a:lnTo>
                  <a:pt x="0" y="1623058"/>
                </a:lnTo>
                <a:lnTo>
                  <a:pt x="0" y="0"/>
                </a:lnTo>
                <a:close/>
              </a:path>
            </a:pathLst>
          </a:custGeom>
          <a:blipFill>
            <a:blip r:embed="rId3"/>
            <a:stretch>
              <a:fillRect t="-16043" b="-16043"/>
            </a:stretch>
          </a:blipFill>
        </p:spPr>
      </p:sp>
      <p:sp>
        <p:nvSpPr>
          <p:cNvPr id="10" name="TextBox 10"/>
          <p:cNvSpPr txBox="1"/>
          <p:nvPr/>
        </p:nvSpPr>
        <p:spPr>
          <a:xfrm>
            <a:off x="388532" y="716553"/>
            <a:ext cx="5516108" cy="1314450"/>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3: LÀM VIỆC VỚI FILE VÀ THƯ MỤC</a:t>
            </a:r>
          </a:p>
          <a:p>
            <a:pPr algn="l">
              <a:lnSpc>
                <a:spcPts val="2235"/>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9. TÌM KIẾM FILE</a:t>
            </a:r>
          </a:p>
        </p:txBody>
      </p:sp>
      <p:sp>
        <p:nvSpPr>
          <p:cNvPr id="13" name="TextBox 13"/>
          <p:cNvSpPr txBox="1"/>
          <p:nvPr/>
        </p:nvSpPr>
        <p:spPr>
          <a:xfrm>
            <a:off x="1028700" y="3448449"/>
            <a:ext cx="14305005" cy="2114550"/>
          </a:xfrm>
          <a:prstGeom prst="rect">
            <a:avLst/>
          </a:prstGeom>
        </p:spPr>
        <p:txBody>
          <a:bodyPr lIns="0" tIns="0" rIns="0" bIns="0" rtlCol="0" anchor="t">
            <a:spAutoFit/>
          </a:bodyPr>
          <a:lstStyle/>
          <a:p>
            <a:pPr algn="just">
              <a:lnSpc>
                <a:spcPts val="3359"/>
              </a:lnSpc>
            </a:pPr>
            <a:endParaRP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locate</a:t>
            </a:r>
            <a:r>
              <a:rPr lang="en-US" sz="2799" spc="-83">
                <a:solidFill>
                  <a:srgbClr val="000000"/>
                </a:solidFill>
                <a:latin typeface="Roboto"/>
                <a:ea typeface="Roboto"/>
                <a:cs typeface="Roboto"/>
                <a:sym typeface="Roboto"/>
              </a:rPr>
              <a:t>:Tìm file nhanh bằng cơ sở dữ liệu (nhanh hơn find nhưng cần cập nhật CSDL định kỳ)</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grep</a:t>
            </a:r>
            <a:r>
              <a:rPr lang="en-US" sz="2799" spc="-83">
                <a:solidFill>
                  <a:srgbClr val="000000"/>
                </a:solidFill>
                <a:latin typeface="Roboto"/>
                <a:ea typeface="Roboto"/>
                <a:cs typeface="Roboto"/>
                <a:sym typeface="Roboto"/>
              </a:rPr>
              <a:t>: tìm chuỗi trong file </a:t>
            </a:r>
          </a:p>
          <a:p>
            <a:pPr marL="604519" lvl="1" indent="-302260"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Kết hợp grep với pipe (|).</a:t>
            </a:r>
            <a:r>
              <a:rPr lang="en-US" sz="2799" spc="-83">
                <a:solidFill>
                  <a:srgbClr val="000000"/>
                </a:solidFill>
                <a:latin typeface="Roboto"/>
                <a:ea typeface="Roboto"/>
                <a:cs typeface="Roboto"/>
                <a:sym typeface="Roboto"/>
              </a:rPr>
              <a:t>: Lọc kết quả từ lệnh khác: </a:t>
            </a:r>
            <a:r>
              <a:rPr lang="en-US" sz="2799" b="1" spc="-83">
                <a:solidFill>
                  <a:srgbClr val="000000"/>
                </a:solidFill>
                <a:latin typeface="Roboto Bold"/>
                <a:ea typeface="Roboto Bold"/>
                <a:cs typeface="Roboto Bold"/>
                <a:sym typeface="Roboto Bold"/>
              </a:rPr>
              <a:t>ps aux | grep python</a:t>
            </a:r>
            <a:r>
              <a:rPr lang="en-US" sz="2799" spc="-83">
                <a:solidFill>
                  <a:srgbClr val="000000"/>
                </a:solidFill>
                <a:latin typeface="Roboto"/>
                <a:ea typeface="Roboto"/>
                <a:cs typeface="Roboto"/>
                <a:sym typeface="Roboto"/>
              </a:rPr>
              <a:t> =&gt; hiển thị các tiến trình có chứa từ "python"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388532" y="2621553"/>
            <a:ext cx="7152450" cy="542925"/>
          </a:xfrm>
          <a:prstGeom prst="rect">
            <a:avLst/>
          </a:prstGeom>
        </p:spPr>
        <p:txBody>
          <a:bodyPr lIns="0" tIns="0" rIns="0" bIns="0" rtlCol="0" anchor="t">
            <a:spAutoFit/>
          </a:bodyPr>
          <a:lstStyle/>
          <a:p>
            <a:pPr marL="777240" lvl="1" indent="-388620" algn="l">
              <a:lnSpc>
                <a:spcPts val="4320"/>
              </a:lnSpc>
              <a:buAutoNum type="arabicPeriod"/>
            </a:pPr>
            <a:r>
              <a:rPr lang="en-US" sz="3600" b="1" spc="-107">
                <a:solidFill>
                  <a:srgbClr val="2A58A9"/>
                </a:solidFill>
                <a:latin typeface="Barlow SemiCondensed Bold"/>
                <a:ea typeface="Barlow SemiCondensed Bold"/>
                <a:cs typeface="Barlow SemiCondensed Bold"/>
                <a:sym typeface="Barlow SemiCondensed Bold"/>
              </a:rPr>
              <a:t>LINUX LÀ GÌ?</a:t>
            </a:r>
          </a:p>
        </p:txBody>
      </p:sp>
      <p:sp>
        <p:nvSpPr>
          <p:cNvPr id="9" name="TextBox 9"/>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1265678" y="3887574"/>
            <a:ext cx="10330381" cy="1847850"/>
          </a:xfrm>
          <a:prstGeom prst="rect">
            <a:avLst/>
          </a:prstGeom>
        </p:spPr>
        <p:txBody>
          <a:bodyPr lIns="0" tIns="0" rIns="0" bIns="0" rtlCol="0" anchor="t">
            <a:spAutoFit/>
          </a:bodyPr>
          <a:lstStyle/>
          <a:p>
            <a:pPr marL="647700" lvl="1" indent="-323850" algn="just">
              <a:lnSpc>
                <a:spcPts val="3600"/>
              </a:lnSpc>
              <a:spcBef>
                <a:spcPct val="0"/>
              </a:spcBef>
              <a:buFont typeface="Arial"/>
              <a:buChar char="•"/>
            </a:pPr>
            <a:r>
              <a:rPr lang="en-US" sz="3000" spc="-89">
                <a:solidFill>
                  <a:srgbClr val="000000"/>
                </a:solidFill>
                <a:latin typeface="Roboto"/>
                <a:ea typeface="Roboto"/>
                <a:cs typeface="Roboto"/>
                <a:sym typeface="Roboto"/>
              </a:rPr>
              <a:t>Linux là một hệ điều hành (OS) mã nguồn mở, do Linus Torvalds tạo ra vào năm 1991 và được cộng đồng phát triển thành một trong những OS phổ biến nhất hiện nay.Được tạo bởi Linus Torvalds vào năm 2005.</a:t>
            </a:r>
          </a:p>
        </p:txBody>
      </p:sp>
      <p:sp>
        <p:nvSpPr>
          <p:cNvPr id="12" name="TextBox 12"/>
          <p:cNvSpPr txBox="1"/>
          <p:nvPr/>
        </p:nvSpPr>
        <p:spPr>
          <a:xfrm>
            <a:off x="1028700" y="3379842"/>
            <a:ext cx="2019300" cy="476250"/>
          </a:xfrm>
          <a:prstGeom prst="rect">
            <a:avLst/>
          </a:prstGeom>
        </p:spPr>
        <p:txBody>
          <a:bodyPr wrap="square" lIns="0" tIns="0" rIns="0" bIns="0" rtlCol="0" anchor="t">
            <a:spAutoFit/>
          </a:bodyPr>
          <a:lstStyle/>
          <a:p>
            <a:pPr algn="ctr">
              <a:lnSpc>
                <a:spcPts val="3600"/>
              </a:lnSpc>
              <a:spcBef>
                <a:spcPct val="0"/>
              </a:spcBef>
            </a:pPr>
            <a:r>
              <a:rPr lang="en-US" sz="3000" b="1" spc="-89" dirty="0">
                <a:solidFill>
                  <a:srgbClr val="000000"/>
                </a:solidFill>
                <a:latin typeface="Roboto Bold"/>
                <a:ea typeface="Roboto Bold"/>
                <a:cs typeface="Roboto Bold"/>
                <a:sym typeface="Roboto Bold"/>
              </a:rPr>
              <a:t>a. </a:t>
            </a:r>
            <a:r>
              <a:rPr lang="en-US" sz="3000" b="1" spc="-89" dirty="0" err="1">
                <a:solidFill>
                  <a:srgbClr val="000000"/>
                </a:solidFill>
                <a:latin typeface="Roboto Bold"/>
                <a:ea typeface="Roboto Bold"/>
                <a:cs typeface="Roboto Bold"/>
                <a:sym typeface="Roboto Bold"/>
              </a:rPr>
              <a:t>Khái</a:t>
            </a:r>
            <a:r>
              <a:rPr lang="en-US" sz="3000" b="1" spc="-89" dirty="0">
                <a:solidFill>
                  <a:srgbClr val="000000"/>
                </a:solidFill>
                <a:latin typeface="Roboto Bold"/>
                <a:ea typeface="Roboto Bold"/>
                <a:cs typeface="Roboto Bold"/>
                <a:sym typeface="Roboto Bold"/>
              </a:rPr>
              <a:t> </a:t>
            </a:r>
            <a:r>
              <a:rPr lang="en-US" sz="3000" b="1" spc="-89" dirty="0" err="1">
                <a:solidFill>
                  <a:srgbClr val="000000"/>
                </a:solidFill>
                <a:latin typeface="Roboto Bold"/>
                <a:ea typeface="Roboto Bold"/>
                <a:cs typeface="Roboto Bold"/>
                <a:sym typeface="Roboto Bold"/>
              </a:rPr>
              <a:t>niệm</a:t>
            </a:r>
            <a:endParaRPr lang="en-US" sz="3000" b="1" spc="-89" dirty="0">
              <a:solidFill>
                <a:srgbClr val="000000"/>
              </a:solidFill>
              <a:latin typeface="Roboto Bold"/>
              <a:ea typeface="Roboto Bold"/>
              <a:cs typeface="Roboto Bold"/>
              <a:sym typeface="Roboto Bold"/>
            </a:endParaRPr>
          </a:p>
        </p:txBody>
      </p:sp>
      <p:sp>
        <p:nvSpPr>
          <p:cNvPr id="13" name="TextBox 13"/>
          <p:cNvSpPr txBox="1"/>
          <p:nvPr/>
        </p:nvSpPr>
        <p:spPr>
          <a:xfrm>
            <a:off x="1028700" y="5766906"/>
            <a:ext cx="10567360" cy="933450"/>
          </a:xfrm>
          <a:prstGeom prst="rect">
            <a:avLst/>
          </a:prstGeom>
        </p:spPr>
        <p:txBody>
          <a:bodyPr lIns="0" tIns="0" rIns="0" bIns="0" rtlCol="0" anchor="t">
            <a:spAutoFit/>
          </a:bodyPr>
          <a:lstStyle/>
          <a:p>
            <a:pPr algn="l">
              <a:lnSpc>
                <a:spcPts val="3600"/>
              </a:lnSpc>
              <a:spcBef>
                <a:spcPct val="0"/>
              </a:spcBef>
            </a:pPr>
            <a:r>
              <a:rPr lang="en-US" sz="3000" b="1" spc="-89">
                <a:solidFill>
                  <a:srgbClr val="000000"/>
                </a:solidFill>
                <a:latin typeface="Roboto Bold"/>
                <a:ea typeface="Roboto Bold"/>
                <a:cs typeface="Roboto Bold"/>
                <a:sym typeface="Roboto Bold"/>
              </a:rPr>
              <a:t>b. Phân biệt giữa Linux kernel và các bản phân phối (Ubuntu, CentOS, Debian...).i</a:t>
            </a:r>
          </a:p>
        </p:txBody>
      </p:sp>
      <p:sp>
        <p:nvSpPr>
          <p:cNvPr id="14" name="TextBox 14"/>
          <p:cNvSpPr txBox="1"/>
          <p:nvPr/>
        </p:nvSpPr>
        <p:spPr>
          <a:xfrm>
            <a:off x="1147189" y="6738456"/>
            <a:ext cx="10448870" cy="2209451"/>
          </a:xfrm>
          <a:prstGeom prst="rect">
            <a:avLst/>
          </a:prstGeom>
        </p:spPr>
        <p:txBody>
          <a:bodyPr lIns="0" tIns="0" rIns="0" bIns="0" rtlCol="0" anchor="t">
            <a:spAutoFit/>
          </a:bodyPr>
          <a:lstStyle/>
          <a:p>
            <a:pPr marL="623312" lvl="1" indent="-311656" algn="just">
              <a:lnSpc>
                <a:spcPts val="3464"/>
              </a:lnSpc>
              <a:spcBef>
                <a:spcPct val="0"/>
              </a:spcBef>
              <a:buFont typeface="Arial"/>
              <a:buChar char="•"/>
            </a:pPr>
            <a:r>
              <a:rPr lang="en-US" sz="2887" spc="-86" dirty="0">
                <a:solidFill>
                  <a:srgbClr val="000000"/>
                </a:solidFill>
                <a:latin typeface="Roboto"/>
                <a:ea typeface="Roboto"/>
                <a:cs typeface="Roboto"/>
                <a:sym typeface="Roboto"/>
              </a:rPr>
              <a:t>Linux distro – hay </a:t>
            </a:r>
            <a:r>
              <a:rPr lang="en-US" sz="2887" spc="-86" dirty="0" err="1">
                <a:solidFill>
                  <a:srgbClr val="000000"/>
                </a:solidFill>
                <a:latin typeface="Roboto"/>
                <a:ea typeface="Roboto"/>
                <a:cs typeface="Roboto"/>
                <a:sym typeface="Roboto"/>
              </a:rPr>
              <a:t>bản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phân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phối</a:t>
            </a:r>
            <a:r>
              <a:rPr lang="en-US" sz="2887" spc="-86" dirty="0">
                <a:solidFill>
                  <a:srgbClr val="000000"/>
                </a:solidFill>
                <a:latin typeface="Roboto"/>
                <a:ea typeface="Roboto"/>
                <a:cs typeface="Roboto"/>
                <a:sym typeface="Roboto"/>
              </a:rPr>
              <a:t> Linux </a:t>
            </a:r>
            <a:r>
              <a:rPr lang="en-US" sz="2887" spc="-86" dirty="0" err="1">
                <a:solidFill>
                  <a:srgbClr val="000000"/>
                </a:solidFill>
                <a:latin typeface="Roboto"/>
                <a:ea typeface="Roboto"/>
                <a:cs typeface="Roboto"/>
                <a:sym typeface="Roboto"/>
              </a:rPr>
              <a:t>là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giLinux</a:t>
            </a:r>
            <a:r>
              <a:rPr lang="en-US" sz="2887" spc="-86" dirty="0">
                <a:solidFill>
                  <a:srgbClr val="000000"/>
                </a:solidFill>
                <a:latin typeface="Roboto"/>
                <a:ea typeface="Roboto"/>
                <a:cs typeface="Roboto"/>
                <a:sym typeface="Roboto"/>
              </a:rPr>
              <a:t> distro </a:t>
            </a:r>
            <a:r>
              <a:rPr lang="en-US" sz="2887" spc="-86" dirty="0" err="1">
                <a:solidFill>
                  <a:srgbClr val="000000"/>
                </a:solidFill>
                <a:latin typeface="Roboto"/>
                <a:ea typeface="Roboto"/>
                <a:cs typeface="Roboto"/>
                <a:sym typeface="Roboto"/>
              </a:rPr>
              <a:t>là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các</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hệ</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điều</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hành</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được</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phát</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triển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dựa</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trên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nhân</a:t>
            </a:r>
            <a:r>
              <a:rPr lang="en-US" sz="2887" spc="-86" dirty="0">
                <a:solidFill>
                  <a:srgbClr val="000000"/>
                </a:solidFill>
                <a:latin typeface="Roboto"/>
                <a:ea typeface="Roboto"/>
                <a:cs typeface="Roboto"/>
                <a:sym typeface="Roboto"/>
              </a:rPr>
              <a:t> Linux. </a:t>
            </a:r>
            <a:r>
              <a:rPr lang="en-US" sz="2887" spc="-86" dirty="0" err="1">
                <a:solidFill>
                  <a:srgbClr val="000000"/>
                </a:solidFill>
                <a:latin typeface="Roboto"/>
                <a:ea typeface="Roboto"/>
                <a:cs typeface="Roboto"/>
                <a:sym typeface="Roboto"/>
              </a:rPr>
              <a:t>Nó</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có</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vai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trò</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đóng</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gói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nhân</a:t>
            </a:r>
            <a:r>
              <a:rPr lang="en-US" sz="2887" spc="-86" dirty="0">
                <a:solidFill>
                  <a:srgbClr val="000000"/>
                </a:solidFill>
                <a:latin typeface="Roboto"/>
                <a:ea typeface="Roboto"/>
                <a:cs typeface="Roboto"/>
                <a:sym typeface="Roboto"/>
              </a:rPr>
              <a:t> Linux </a:t>
            </a:r>
            <a:r>
              <a:rPr lang="en-US" sz="2887" spc="-86" dirty="0" err="1">
                <a:solidFill>
                  <a:srgbClr val="000000"/>
                </a:solidFill>
                <a:latin typeface="Roboto"/>
                <a:ea typeface="Roboto"/>
                <a:cs typeface="Roboto"/>
                <a:sym typeface="Roboto"/>
              </a:rPr>
              <a:t>cùng</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với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các</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phần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mềm</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và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tiện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ích</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cần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thiết</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tạo</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thành</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một</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hệ</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điều</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hành</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hoàn</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chỉnh</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mà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mà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người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dùng</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có</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thể</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cài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đặt</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và</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khởi</a:t>
            </a:r>
            <a:r>
              <a:rPr lang="en-US" sz="2887" spc="-86" dirty="0">
                <a:solidFill>
                  <a:srgbClr val="000000"/>
                </a:solidFill>
                <a:latin typeface="Roboto"/>
                <a:ea typeface="Roboto"/>
                <a:cs typeface="Roboto"/>
                <a:sym typeface="Roboto"/>
              </a:rPr>
              <a:t> </a:t>
            </a:r>
            <a:r>
              <a:rPr lang="en-US" sz="2887" spc="-86" dirty="0" err="1">
                <a:solidFill>
                  <a:srgbClr val="000000"/>
                </a:solidFill>
                <a:latin typeface="Roboto"/>
                <a:ea typeface="Roboto"/>
                <a:cs typeface="Roboto"/>
                <a:sym typeface="Roboto"/>
              </a:rPr>
              <a:t>chạy</a:t>
            </a:r>
            <a:r>
              <a:rPr lang="en-US" sz="2887" spc="-86" dirty="0">
                <a:solidFill>
                  <a:srgbClr val="000000"/>
                </a:solidFill>
                <a:latin typeface="Roboto"/>
                <a:ea typeface="Roboto"/>
                <a:cs typeface="Roboto"/>
                <a:sym typeface="Roboto"/>
              </a:rPr>
              <a:t>.</a:t>
            </a:r>
          </a:p>
        </p:txBody>
      </p:sp>
      <p:sp>
        <p:nvSpPr>
          <p:cNvPr id="15" name="Freeform 15"/>
          <p:cNvSpPr/>
          <p:nvPr/>
        </p:nvSpPr>
        <p:spPr>
          <a:xfrm>
            <a:off x="9517821" y="3164478"/>
            <a:ext cx="8196051" cy="5735424"/>
          </a:xfrm>
          <a:custGeom>
            <a:avLst/>
            <a:gdLst/>
            <a:ahLst/>
            <a:cxnLst/>
            <a:rect l="l" t="t" r="r" b="b"/>
            <a:pathLst>
              <a:path w="8196051" h="5735424">
                <a:moveTo>
                  <a:pt x="0" y="0"/>
                </a:moveTo>
                <a:lnTo>
                  <a:pt x="8196051" y="0"/>
                </a:lnTo>
                <a:lnTo>
                  <a:pt x="8196051" y="5735424"/>
                </a:lnTo>
                <a:lnTo>
                  <a:pt x="0" y="5735424"/>
                </a:lnTo>
                <a:lnTo>
                  <a:pt x="0" y="0"/>
                </a:lnTo>
                <a:close/>
              </a:path>
            </a:pathLst>
          </a:custGeom>
          <a:blipFill>
            <a:blip r:embed="rId3"/>
            <a:stretch>
              <a:fillRect r="-24405"/>
            </a:stretch>
          </a:blipFill>
        </p:spPr>
      </p:sp>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028700" y="3448449"/>
            <a:ext cx="15059879" cy="2533650"/>
          </a:xfrm>
          <a:prstGeom prst="rect">
            <a:avLst/>
          </a:prstGeom>
        </p:spPr>
        <p:txBody>
          <a:bodyPr lIns="0" tIns="0" rIns="0" bIns="0" rtlCol="0" anchor="t">
            <a:spAutoFit/>
          </a:bodyPr>
          <a:lstStyle/>
          <a:p>
            <a:pPr algn="just">
              <a:lnSpc>
                <a:spcPts val="3359"/>
              </a:lnSpc>
            </a:pPr>
            <a:endParaRPr dirty="0"/>
          </a:p>
          <a:p>
            <a:pPr marL="604519" lvl="1" indent="-302260" algn="just">
              <a:lnSpc>
                <a:spcPts val="3359"/>
              </a:lnSpc>
              <a:buFont typeface="Arial"/>
              <a:buChar char="•"/>
            </a:pPr>
            <a:r>
              <a:rPr lang="en-US" sz="2799" b="1" spc="-83" dirty="0" err="1">
                <a:solidFill>
                  <a:srgbClr val="000000"/>
                </a:solidFill>
                <a:latin typeface="Roboto Bold"/>
                <a:ea typeface="Roboto Bold"/>
                <a:cs typeface="Roboto Bold"/>
                <a:sym typeface="Roboto Bold"/>
              </a:rPr>
              <a:t>whoami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kiểm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tra</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xem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đang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đăng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nhập</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với</a:t>
            </a:r>
            <a:r>
              <a:rPr lang="en-US" sz="2799" spc="-83" dirty="0">
                <a:solidFill>
                  <a:srgbClr val="000000"/>
                </a:solidFill>
                <a:latin typeface="Roboto"/>
                <a:ea typeface="Roboto"/>
                <a:cs typeface="Roboto"/>
                <a:sym typeface="Roboto"/>
              </a:rPr>
              <a:t> user </a:t>
            </a:r>
            <a:r>
              <a:rPr lang="en-US" sz="2799" spc="-83" dirty="0" err="1">
                <a:solidFill>
                  <a:srgbClr val="000000"/>
                </a:solidFill>
                <a:latin typeface="Roboto"/>
                <a:ea typeface="Roboto"/>
                <a:cs typeface="Roboto"/>
                <a:sym typeface="Roboto"/>
              </a:rPr>
              <a:t>nào</a:t>
            </a:r>
            <a:endParaRPr lang="en-US" sz="2799" spc="-83" dirty="0">
              <a:solidFill>
                <a:srgbClr val="000000"/>
              </a:solidFill>
              <a:latin typeface="Roboto"/>
              <a:ea typeface="Roboto"/>
              <a:cs typeface="Roboto"/>
              <a:sym typeface="Roboto"/>
            </a:endParaRPr>
          </a:p>
          <a:p>
            <a:pPr marL="604519" lvl="1" indent="-302260" algn="just">
              <a:lnSpc>
                <a:spcPts val="3359"/>
              </a:lnSpc>
              <a:buFont typeface="Arial"/>
              <a:buChar char="•"/>
            </a:pPr>
            <a:r>
              <a:rPr lang="en-US" sz="2799" b="1" spc="-83" dirty="0">
                <a:solidFill>
                  <a:srgbClr val="000000"/>
                </a:solidFill>
                <a:latin typeface="Roboto Bold"/>
                <a:ea typeface="Roboto Bold"/>
                <a:cs typeface="Roboto Bold"/>
                <a:sym typeface="Roboto Bold"/>
              </a:rPr>
              <a:t>id</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hiển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thị</a:t>
            </a:r>
            <a:r>
              <a:rPr lang="en-US" sz="2799" spc="-83" dirty="0">
                <a:solidFill>
                  <a:srgbClr val="000000"/>
                </a:solidFill>
                <a:latin typeface="Roboto"/>
                <a:ea typeface="Roboto"/>
                <a:cs typeface="Roboto"/>
                <a:sym typeface="Roboto"/>
              </a:rPr>
              <a:t> UID (User ID), GID (Group ID) </a:t>
            </a:r>
            <a:r>
              <a:rPr lang="en-US" sz="2799" spc="-83" dirty="0" err="1">
                <a:solidFill>
                  <a:srgbClr val="000000"/>
                </a:solidFill>
                <a:latin typeface="Roboto"/>
                <a:ea typeface="Roboto"/>
                <a:cs typeface="Roboto"/>
                <a:sym typeface="Roboto"/>
              </a:rPr>
              <a:t>và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các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nhóm</a:t>
            </a:r>
            <a:r>
              <a:rPr lang="en-US" sz="2799" spc="-83" dirty="0">
                <a:solidFill>
                  <a:srgbClr val="000000"/>
                </a:solidFill>
                <a:latin typeface="Roboto"/>
                <a:ea typeface="Roboto"/>
                <a:cs typeface="Roboto"/>
                <a:sym typeface="Roboto"/>
              </a:rPr>
              <a:t> (groups) </a:t>
            </a:r>
            <a:r>
              <a:rPr lang="en-US" sz="2799" spc="-83" dirty="0" err="1">
                <a:solidFill>
                  <a:srgbClr val="000000"/>
                </a:solidFill>
                <a:latin typeface="Roboto"/>
                <a:ea typeface="Roboto"/>
                <a:cs typeface="Roboto"/>
                <a:sym typeface="Roboto"/>
              </a:rPr>
              <a:t>mà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người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dùng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thuộc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về</a:t>
            </a:r>
            <a:r>
              <a:rPr lang="en-US" sz="2799" spc="-83" dirty="0">
                <a:solidFill>
                  <a:srgbClr val="000000"/>
                </a:solidFill>
                <a:latin typeface="Roboto"/>
                <a:ea typeface="Roboto"/>
                <a:cs typeface="Roboto"/>
                <a:sym typeface="Roboto"/>
              </a:rPr>
              <a:t>.</a:t>
            </a:r>
          </a:p>
          <a:p>
            <a:pPr marL="604519" lvl="1" indent="-302260" algn="just">
              <a:lnSpc>
                <a:spcPts val="3359"/>
              </a:lnSpc>
              <a:buFont typeface="Arial"/>
              <a:buChar char="•"/>
            </a:pPr>
            <a:r>
              <a:rPr lang="en-US" sz="2799" b="1" spc="-83" dirty="0" err="1">
                <a:solidFill>
                  <a:srgbClr val="000000"/>
                </a:solidFill>
                <a:latin typeface="Roboto Bold"/>
                <a:ea typeface="Roboto Bold"/>
                <a:cs typeface="Roboto Bold"/>
                <a:sym typeface="Roboto Bold"/>
              </a:rPr>
              <a:t>adduser</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tạo</a:t>
            </a:r>
            <a:r>
              <a:rPr lang="en-US" sz="2799" spc="-83" dirty="0">
                <a:solidFill>
                  <a:srgbClr val="000000"/>
                </a:solidFill>
                <a:latin typeface="Roboto"/>
                <a:ea typeface="Roboto"/>
                <a:cs typeface="Roboto"/>
                <a:sym typeface="Roboto"/>
              </a:rPr>
              <a:t> user </a:t>
            </a:r>
            <a:r>
              <a:rPr lang="en-US" sz="2799" spc="-83" dirty="0" err="1">
                <a:solidFill>
                  <a:srgbClr val="000000"/>
                </a:solidFill>
                <a:latin typeface="Roboto"/>
                <a:ea typeface="Roboto"/>
                <a:cs typeface="Roboto"/>
                <a:sym typeface="Roboto"/>
              </a:rPr>
              <a:t>mới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tạo</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ra</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các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thông</a:t>
            </a:r>
            <a:r>
              <a:rPr lang="en-US" sz="2799" spc="-83" dirty="0">
                <a:solidFill>
                  <a:srgbClr val="000000"/>
                </a:solidFill>
                <a:latin typeface="Roboto"/>
                <a:ea typeface="Roboto"/>
                <a:cs typeface="Roboto"/>
                <a:sym typeface="Roboto"/>
              </a:rPr>
              <a:t> tin </a:t>
            </a:r>
            <a:r>
              <a:rPr lang="en-US" sz="2799" spc="-83" dirty="0" err="1">
                <a:solidFill>
                  <a:srgbClr val="000000"/>
                </a:solidFill>
                <a:latin typeface="Roboto"/>
                <a:ea typeface="Roboto"/>
                <a:cs typeface="Roboto"/>
                <a:sym typeface="Roboto"/>
              </a:rPr>
              <a:t>thư</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mục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liên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quan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tới</a:t>
            </a:r>
            <a:r>
              <a:rPr lang="en-US" sz="2799" spc="-83" dirty="0">
                <a:solidFill>
                  <a:srgbClr val="000000"/>
                </a:solidFill>
                <a:latin typeface="Roboto"/>
                <a:ea typeface="Roboto"/>
                <a:cs typeface="Roboto"/>
                <a:sym typeface="Roboto"/>
              </a:rPr>
              <a:t> user </a:t>
            </a:r>
            <a:r>
              <a:rPr lang="en-US" sz="2799" spc="-83" dirty="0" err="1">
                <a:solidFill>
                  <a:srgbClr val="000000"/>
                </a:solidFill>
                <a:latin typeface="Roboto"/>
                <a:ea typeface="Roboto"/>
                <a:cs typeface="Roboto"/>
                <a:sym typeface="Roboto"/>
              </a:rPr>
              <a:t>đó</a:t>
            </a:r>
            <a:endParaRPr lang="en-US" sz="2799" spc="-83" dirty="0">
              <a:solidFill>
                <a:srgbClr val="000000"/>
              </a:solidFill>
              <a:latin typeface="Roboto"/>
              <a:ea typeface="Roboto"/>
              <a:cs typeface="Roboto"/>
              <a:sym typeface="Roboto"/>
            </a:endParaRPr>
          </a:p>
          <a:p>
            <a:pPr marL="604519" lvl="1" indent="-302260" algn="just">
              <a:lnSpc>
                <a:spcPts val="3359"/>
              </a:lnSpc>
              <a:buFont typeface="Arial"/>
              <a:buChar char="•"/>
            </a:pPr>
            <a:r>
              <a:rPr lang="en-US" sz="2799" b="1" spc="-83" dirty="0" err="1">
                <a:solidFill>
                  <a:srgbClr val="000000"/>
                </a:solidFill>
                <a:latin typeface="Roboto Bold"/>
                <a:ea typeface="Roboto Bold"/>
                <a:cs typeface="Roboto Bold"/>
                <a:sym typeface="Roboto Bold"/>
              </a:rPr>
              <a:t>deluser</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xóa</a:t>
            </a:r>
            <a:r>
              <a:rPr lang="en-US" sz="2799" spc="-83" dirty="0">
                <a:solidFill>
                  <a:srgbClr val="000000"/>
                </a:solidFill>
                <a:latin typeface="Roboto"/>
                <a:ea typeface="Roboto"/>
                <a:cs typeface="Roboto"/>
                <a:sym typeface="Roboto"/>
              </a:rPr>
              <a:t> user</a:t>
            </a:r>
          </a:p>
          <a:p>
            <a:pPr algn="just">
              <a:lnSpc>
                <a:spcPts val="3359"/>
              </a:lnSpc>
              <a:spcBef>
                <a:spcPct val="0"/>
              </a:spcBef>
            </a:pPr>
            <a:endParaRPr lang="en-US" sz="2799" spc="-83" dirty="0">
              <a:solidFill>
                <a:srgbClr val="000000"/>
              </a:solidFill>
              <a:latin typeface="Roboto"/>
              <a:ea typeface="Roboto"/>
              <a:cs typeface="Roboto"/>
              <a:sym typeface="Roboto"/>
            </a:endParaRPr>
          </a:p>
        </p:txBody>
      </p:sp>
      <p:sp>
        <p:nvSpPr>
          <p:cNvPr id="9" name="Freeform 9"/>
          <p:cNvSpPr/>
          <p:nvPr/>
        </p:nvSpPr>
        <p:spPr>
          <a:xfrm>
            <a:off x="1826864" y="5982099"/>
            <a:ext cx="12708677" cy="1953827"/>
          </a:xfrm>
          <a:custGeom>
            <a:avLst/>
            <a:gdLst/>
            <a:ahLst/>
            <a:cxnLst/>
            <a:rect l="l" t="t" r="r" b="b"/>
            <a:pathLst>
              <a:path w="12708677" h="1953827">
                <a:moveTo>
                  <a:pt x="0" y="0"/>
                </a:moveTo>
                <a:lnTo>
                  <a:pt x="12708677" y="0"/>
                </a:lnTo>
                <a:lnTo>
                  <a:pt x="12708677" y="1953827"/>
                </a:lnTo>
                <a:lnTo>
                  <a:pt x="0" y="1953827"/>
                </a:lnTo>
                <a:lnTo>
                  <a:pt x="0" y="0"/>
                </a:lnTo>
                <a:close/>
              </a:path>
            </a:pathLst>
          </a:custGeom>
          <a:blipFill>
            <a:blip r:embed="rId2"/>
            <a:stretch>
              <a:fillRect/>
            </a:stretch>
          </a:blipFill>
        </p:spPr>
      </p:sp>
      <p:sp>
        <p:nvSpPr>
          <p:cNvPr id="10" name="TextBox 10"/>
          <p:cNvSpPr txBox="1"/>
          <p:nvPr/>
        </p:nvSpPr>
        <p:spPr>
          <a:xfrm>
            <a:off x="388532" y="716553"/>
            <a:ext cx="5641920"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4: QUYỀN TRUY CẬP VÀ NGƯỜI DÙNG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10. NGƯỜI DÙNG VÀ NHÓM (USER &amp; GROUP)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028700" y="3682210"/>
            <a:ext cx="15059879" cy="2114550"/>
          </a:xfrm>
          <a:prstGeom prst="rect">
            <a:avLst/>
          </a:prstGeom>
        </p:spPr>
        <p:txBody>
          <a:bodyPr lIns="0" tIns="0" rIns="0" bIns="0" rtlCol="0" anchor="t">
            <a:spAutoFit/>
          </a:bodyPr>
          <a:lstStyle/>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su: </a:t>
            </a:r>
            <a:r>
              <a:rPr lang="en-US" sz="2799" spc="-83">
                <a:solidFill>
                  <a:srgbClr val="000000"/>
                </a:solidFill>
                <a:latin typeface="Roboto"/>
                <a:ea typeface="Roboto"/>
                <a:cs typeface="Roboto"/>
                <a:sym typeface="Roboto"/>
              </a:rPr>
              <a:t>(switch user) cho phép bạn chuyển sang một người dùng khác trong cùng hệ thống.</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sudo:</a:t>
            </a:r>
            <a:r>
              <a:rPr lang="en-US" sz="2799" spc="-83">
                <a:solidFill>
                  <a:srgbClr val="000000"/>
                </a:solidFill>
                <a:latin typeface="Roboto"/>
                <a:ea typeface="Roboto"/>
                <a:cs typeface="Roboto"/>
                <a:sym typeface="Roboto"/>
              </a:rPr>
              <a:t> (superuser do) cho phép user thực thi lệnh với quyền root tạm thời và chỉ những user thuộc nhóm sudoers mới có quyền này. =&gt; giúp an toàn hơn thay vì đăng nhập trực tiếp root.</a:t>
            </a:r>
          </a:p>
          <a:p>
            <a:pPr marL="604519" lvl="1" indent="-302260" algn="just">
              <a:lnSpc>
                <a:spcPts val="3359"/>
              </a:lnSpc>
              <a:buFont typeface="Arial"/>
              <a:buChar char="•"/>
            </a:pPr>
            <a:r>
              <a:rPr lang="en-US" sz="2799" b="1" spc="-83">
                <a:solidFill>
                  <a:srgbClr val="000000"/>
                </a:solidFill>
                <a:latin typeface="Roboto Bold"/>
                <a:ea typeface="Roboto Bold"/>
                <a:cs typeface="Roboto Bold"/>
                <a:sym typeface="Roboto Bold"/>
              </a:rPr>
              <a:t>/etc/passwd: </a:t>
            </a:r>
            <a:r>
              <a:rPr lang="en-US" sz="2799" spc="-83">
                <a:solidFill>
                  <a:srgbClr val="000000"/>
                </a:solidFill>
                <a:latin typeface="Roboto"/>
                <a:ea typeface="Roboto"/>
                <a:cs typeface="Roboto"/>
                <a:sym typeface="Roboto"/>
              </a:rPr>
              <a:t>file chứa danh sách tất cả user của hệ thống.</a:t>
            </a:r>
          </a:p>
          <a:p>
            <a:pPr algn="just">
              <a:lnSpc>
                <a:spcPts val="3359"/>
              </a:lnSpc>
              <a:spcBef>
                <a:spcPct val="0"/>
              </a:spcBef>
            </a:pPr>
            <a:endParaRPr lang="en-US" sz="2799" spc="-83">
              <a:solidFill>
                <a:srgbClr val="000000"/>
              </a:solidFill>
              <a:latin typeface="Roboto"/>
              <a:ea typeface="Roboto"/>
              <a:cs typeface="Roboto"/>
              <a:sym typeface="Roboto"/>
            </a:endParaRPr>
          </a:p>
        </p:txBody>
      </p:sp>
      <p:sp>
        <p:nvSpPr>
          <p:cNvPr id="9" name="Freeform 9"/>
          <p:cNvSpPr/>
          <p:nvPr/>
        </p:nvSpPr>
        <p:spPr>
          <a:xfrm>
            <a:off x="1996975" y="6306348"/>
            <a:ext cx="13123329" cy="1148291"/>
          </a:xfrm>
          <a:custGeom>
            <a:avLst/>
            <a:gdLst/>
            <a:ahLst/>
            <a:cxnLst/>
            <a:rect l="l" t="t" r="r" b="b"/>
            <a:pathLst>
              <a:path w="13123329" h="1148291">
                <a:moveTo>
                  <a:pt x="0" y="0"/>
                </a:moveTo>
                <a:lnTo>
                  <a:pt x="13123329" y="0"/>
                </a:lnTo>
                <a:lnTo>
                  <a:pt x="13123329" y="1148291"/>
                </a:lnTo>
                <a:lnTo>
                  <a:pt x="0" y="1148291"/>
                </a:lnTo>
                <a:lnTo>
                  <a:pt x="0" y="0"/>
                </a:lnTo>
                <a:close/>
              </a:path>
            </a:pathLst>
          </a:custGeom>
          <a:blipFill>
            <a:blip r:embed="rId2"/>
            <a:stretch>
              <a:fillRect/>
            </a:stretch>
          </a:blipFill>
        </p:spPr>
      </p:sp>
      <p:sp>
        <p:nvSpPr>
          <p:cNvPr id="10" name="TextBox 10"/>
          <p:cNvSpPr txBox="1"/>
          <p:nvPr/>
        </p:nvSpPr>
        <p:spPr>
          <a:xfrm>
            <a:off x="388532" y="716553"/>
            <a:ext cx="5641920"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4: QUYỀN TRUY CẬP VÀ NGƯỜI DÙNG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10. NGƯỜI DÙNG VÀ NHÓM (USER &amp; GROUP)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526126" y="894005"/>
            <a:ext cx="7526006" cy="3509485"/>
          </a:xfrm>
          <a:custGeom>
            <a:avLst/>
            <a:gdLst/>
            <a:ahLst/>
            <a:cxnLst/>
            <a:rect l="l" t="t" r="r" b="b"/>
            <a:pathLst>
              <a:path w="7526006" h="3509485">
                <a:moveTo>
                  <a:pt x="0" y="0"/>
                </a:moveTo>
                <a:lnTo>
                  <a:pt x="7526005" y="0"/>
                </a:lnTo>
                <a:lnTo>
                  <a:pt x="7526005" y="3509485"/>
                </a:lnTo>
                <a:lnTo>
                  <a:pt x="0" y="3509485"/>
                </a:lnTo>
                <a:lnTo>
                  <a:pt x="0" y="0"/>
                </a:lnTo>
                <a:close/>
              </a:path>
            </a:pathLst>
          </a:custGeom>
          <a:blipFill>
            <a:blip r:embed="rId3"/>
            <a:stretch>
              <a:fillRect/>
            </a:stretch>
          </a:blipFill>
        </p:spPr>
      </p:sp>
      <p:sp>
        <p:nvSpPr>
          <p:cNvPr id="9" name="Freeform 9"/>
          <p:cNvSpPr/>
          <p:nvPr/>
        </p:nvSpPr>
        <p:spPr>
          <a:xfrm>
            <a:off x="9526126" y="4538185"/>
            <a:ext cx="7526006" cy="4549802"/>
          </a:xfrm>
          <a:custGeom>
            <a:avLst/>
            <a:gdLst/>
            <a:ahLst/>
            <a:cxnLst/>
            <a:rect l="l" t="t" r="r" b="b"/>
            <a:pathLst>
              <a:path w="7526006" h="4549802">
                <a:moveTo>
                  <a:pt x="0" y="0"/>
                </a:moveTo>
                <a:lnTo>
                  <a:pt x="7526005" y="0"/>
                </a:lnTo>
                <a:lnTo>
                  <a:pt x="7526005" y="4549802"/>
                </a:lnTo>
                <a:lnTo>
                  <a:pt x="0" y="4549802"/>
                </a:lnTo>
                <a:lnTo>
                  <a:pt x="0" y="0"/>
                </a:lnTo>
                <a:close/>
              </a:path>
            </a:pathLst>
          </a:custGeom>
          <a:blipFill>
            <a:blip r:embed="rId4"/>
            <a:stretch>
              <a:fillRect t="-6391" b="-6391"/>
            </a:stretch>
          </a:blipFill>
        </p:spPr>
      </p:sp>
      <p:sp>
        <p:nvSpPr>
          <p:cNvPr id="10" name="TextBox 10"/>
          <p:cNvSpPr txBox="1"/>
          <p:nvPr/>
        </p:nvSpPr>
        <p:spPr>
          <a:xfrm>
            <a:off x="1028700" y="3471299"/>
            <a:ext cx="7390100" cy="5467350"/>
          </a:xfrm>
          <a:prstGeom prst="rect">
            <a:avLst/>
          </a:prstGeom>
        </p:spPr>
        <p:txBody>
          <a:bodyPr lIns="0" tIns="0" rIns="0" bIns="0" rtlCol="0" anchor="t">
            <a:spAutoFit/>
          </a:bodyPr>
          <a:lstStyle/>
          <a:p>
            <a:pPr marL="604519" lvl="1" indent="-302260" algn="just">
              <a:lnSpc>
                <a:spcPts val="3359"/>
              </a:lnSpc>
              <a:buFont typeface="Arial"/>
              <a:buChar char="•"/>
            </a:pPr>
            <a:r>
              <a:rPr lang="en-US" sz="2799" spc="-83" dirty="0">
                <a:solidFill>
                  <a:srgbClr val="000000"/>
                </a:solidFill>
                <a:latin typeface="Roboto"/>
                <a:ea typeface="Roboto"/>
                <a:cs typeface="Roboto"/>
                <a:sym typeface="Roboto"/>
              </a:rPr>
              <a:t>ls -l, </a:t>
            </a:r>
            <a:r>
              <a:rPr lang="en-US" sz="2799" spc="-83" dirty="0" err="1">
                <a:solidFill>
                  <a:srgbClr val="000000"/>
                </a:solidFill>
                <a:latin typeface="Roboto"/>
                <a:ea typeface="Roboto"/>
                <a:cs typeface="Roboto"/>
                <a:sym typeface="Roboto"/>
              </a:rPr>
              <a:t>quyền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đọc</a:t>
            </a:r>
            <a:r>
              <a:rPr lang="en-US" sz="2799" spc="-83" dirty="0">
                <a:solidFill>
                  <a:srgbClr val="000000"/>
                </a:solidFill>
                <a:latin typeface="Roboto"/>
                <a:ea typeface="Roboto"/>
                <a:cs typeface="Roboto"/>
                <a:sym typeface="Roboto"/>
              </a:rPr>
              <a:t>/</a:t>
            </a:r>
            <a:r>
              <a:rPr lang="en-US" sz="2799" spc="-83" dirty="0" err="1">
                <a:solidFill>
                  <a:srgbClr val="000000"/>
                </a:solidFill>
                <a:latin typeface="Roboto"/>
                <a:ea typeface="Roboto"/>
                <a:cs typeface="Roboto"/>
                <a:sym typeface="Roboto"/>
              </a:rPr>
              <a:t>ghi</a:t>
            </a:r>
            <a:r>
              <a:rPr lang="en-US" sz="2799" spc="-83" dirty="0">
                <a:solidFill>
                  <a:srgbClr val="000000"/>
                </a:solidFill>
                <a:latin typeface="Roboto"/>
                <a:ea typeface="Roboto"/>
                <a:cs typeface="Roboto"/>
                <a:sym typeface="Roboto"/>
              </a:rPr>
              <a:t>/</a:t>
            </a:r>
            <a:r>
              <a:rPr lang="en-US" sz="2799" spc="-83" dirty="0" err="1">
                <a:solidFill>
                  <a:srgbClr val="000000"/>
                </a:solidFill>
                <a:latin typeface="Roboto"/>
                <a:ea typeface="Roboto"/>
                <a:cs typeface="Roboto"/>
                <a:sym typeface="Roboto"/>
              </a:rPr>
              <a:t>thực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rwx</a:t>
            </a:r>
            <a:r>
              <a:rPr lang="en-US" sz="2799" spc="-83" dirty="0">
                <a:solidFill>
                  <a:srgbClr val="000000"/>
                </a:solidFill>
                <a:latin typeface="Roboto"/>
                <a:ea typeface="Roboto"/>
                <a:cs typeface="Roboto"/>
                <a:sym typeface="Roboto"/>
              </a:rPr>
              <a:t>).</a:t>
            </a:r>
          </a:p>
          <a:p>
            <a:pPr marL="1209039" lvl="2" indent="-403013" algn="just">
              <a:lnSpc>
                <a:spcPts val="3359"/>
              </a:lnSpc>
              <a:buFont typeface="Arial"/>
              <a:buChar char="⚬"/>
            </a:pPr>
            <a:r>
              <a:rPr lang="en-US" sz="2799" b="1" spc="-83" dirty="0">
                <a:solidFill>
                  <a:srgbClr val="000000"/>
                </a:solidFill>
                <a:latin typeface="Roboto Bold"/>
                <a:ea typeface="Roboto Bold"/>
                <a:cs typeface="Roboto Bold"/>
                <a:sym typeface="Roboto Bold"/>
              </a:rPr>
              <a:t>ls -l:</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xem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danh</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sách</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các</a:t>
            </a:r>
            <a:r>
              <a:rPr lang="en-US" sz="2799" spc="-83" dirty="0">
                <a:solidFill>
                  <a:srgbClr val="000000"/>
                </a:solidFill>
                <a:latin typeface="Roboto"/>
                <a:ea typeface="Roboto"/>
                <a:cs typeface="Roboto"/>
                <a:sym typeface="Roboto"/>
              </a:rPr>
              <a:t> file/ </a:t>
            </a:r>
            <a:r>
              <a:rPr lang="en-US" sz="2799" spc="-83" dirty="0" err="1">
                <a:solidFill>
                  <a:srgbClr val="000000"/>
                </a:solidFill>
                <a:latin typeface="Roboto"/>
                <a:ea typeface="Roboto"/>
                <a:cs typeface="Roboto"/>
                <a:sym typeface="Roboto"/>
              </a:rPr>
              <a:t>thư</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mục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kèm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quyền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truy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cập</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chủ</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sở</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hữu</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nhóm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các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thông</a:t>
            </a:r>
            <a:r>
              <a:rPr lang="en-US" sz="2799" spc="-83" dirty="0">
                <a:solidFill>
                  <a:srgbClr val="000000"/>
                </a:solidFill>
                <a:latin typeface="Roboto"/>
                <a:ea typeface="Roboto"/>
                <a:cs typeface="Roboto"/>
                <a:sym typeface="Roboto"/>
              </a:rPr>
              <a:t> tin </a:t>
            </a:r>
            <a:r>
              <a:rPr lang="en-US" sz="2799" spc="-83" dirty="0" err="1">
                <a:solidFill>
                  <a:srgbClr val="000000"/>
                </a:solidFill>
                <a:latin typeface="Roboto"/>
                <a:ea typeface="Roboto"/>
                <a:cs typeface="Roboto"/>
                <a:sym typeface="Roboto"/>
              </a:rPr>
              <a:t>khác</a:t>
            </a:r>
            <a:r>
              <a:rPr lang="en-US" sz="2799" spc="-83" dirty="0">
                <a:solidFill>
                  <a:srgbClr val="000000"/>
                </a:solidFill>
                <a:latin typeface="Roboto"/>
                <a:ea typeface="Roboto"/>
                <a:cs typeface="Roboto"/>
                <a:sym typeface="Roboto"/>
              </a:rPr>
              <a:t>.</a:t>
            </a:r>
          </a:p>
          <a:p>
            <a:pPr marL="1209039" lvl="2" indent="-403013" algn="just">
              <a:lnSpc>
                <a:spcPts val="3359"/>
              </a:lnSpc>
              <a:buFont typeface="Arial"/>
              <a:buChar char="⚬"/>
            </a:pPr>
            <a:r>
              <a:rPr lang="en-US" sz="2799" b="1" spc="-83" dirty="0" err="1">
                <a:solidFill>
                  <a:srgbClr val="000000"/>
                </a:solidFill>
                <a:latin typeface="Roboto Bold"/>
                <a:ea typeface="Roboto Bold"/>
                <a:cs typeface="Roboto Bold"/>
                <a:sym typeface="Roboto Bold"/>
              </a:rPr>
              <a:t>rwx</a:t>
            </a:r>
            <a:r>
              <a:rPr lang="en-US" sz="2799" b="1" spc="-83" dirty="0">
                <a:solidFill>
                  <a:srgbClr val="000000"/>
                </a:solidFill>
                <a:latin typeface="Roboto Bold"/>
                <a:ea typeface="Roboto Bold"/>
                <a:cs typeface="Roboto Bold"/>
                <a:sym typeface="Roboto Bold"/>
              </a:rPr>
              <a:t> </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đọc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ghi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thực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thi</a:t>
            </a:r>
            <a:r>
              <a:rPr lang="en-US" sz="2799" spc="-83" dirty="0">
                <a:solidFill>
                  <a:srgbClr val="000000"/>
                </a:solidFill>
                <a:latin typeface="Roboto"/>
                <a:ea typeface="Roboto"/>
                <a:cs typeface="Roboto"/>
                <a:sym typeface="Roboto"/>
              </a:rPr>
              <a:t>: r = 4, w = 2, x = 1 =&gt; </a:t>
            </a:r>
            <a:r>
              <a:rPr lang="en-US" sz="2799" spc="-83" dirty="0" err="1">
                <a:solidFill>
                  <a:srgbClr val="000000"/>
                </a:solidFill>
                <a:latin typeface="Roboto"/>
                <a:ea typeface="Roboto"/>
                <a:cs typeface="Roboto"/>
                <a:sym typeface="Roboto"/>
              </a:rPr>
              <a:t>Người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dùng</a:t>
            </a:r>
            <a:r>
              <a:rPr lang="en-US" sz="2799" spc="-83" dirty="0">
                <a:solidFill>
                  <a:srgbClr val="000000"/>
                </a:solidFill>
                <a:latin typeface="Roboto"/>
                <a:ea typeface="Roboto"/>
                <a:cs typeface="Roboto"/>
                <a:sym typeface="Roboto"/>
              </a:rPr>
              <a:t> full </a:t>
            </a:r>
            <a:r>
              <a:rPr lang="en-US" sz="2799" spc="-83" dirty="0" err="1">
                <a:solidFill>
                  <a:srgbClr val="000000"/>
                </a:solidFill>
                <a:latin typeface="Roboto"/>
                <a:ea typeface="Roboto"/>
                <a:cs typeface="Roboto"/>
                <a:sym typeface="Roboto"/>
              </a:rPr>
              <a:t>quyền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rwx</a:t>
            </a:r>
            <a:r>
              <a:rPr lang="en-US" sz="2799" spc="-83" dirty="0">
                <a:solidFill>
                  <a:srgbClr val="000000"/>
                </a:solidFill>
                <a:latin typeface="Roboto"/>
                <a:ea typeface="Roboto"/>
                <a:cs typeface="Roboto"/>
                <a:sym typeface="Roboto"/>
              </a:rPr>
              <a:t> = 7</a:t>
            </a:r>
          </a:p>
          <a:p>
            <a:pPr marL="604519" lvl="1" indent="-302260" algn="just">
              <a:lnSpc>
                <a:spcPts val="3359"/>
              </a:lnSpc>
              <a:buFont typeface="Arial"/>
              <a:buChar char="•"/>
            </a:pPr>
            <a:r>
              <a:rPr lang="en-US" sz="2799" spc="-83" dirty="0" err="1">
                <a:solidFill>
                  <a:srgbClr val="000000"/>
                </a:solidFill>
                <a:latin typeface="Roboto"/>
                <a:ea typeface="Roboto"/>
                <a:cs typeface="Roboto"/>
                <a:sym typeface="Roboto"/>
              </a:rPr>
              <a:t>chmod</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chown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chgrp</a:t>
            </a:r>
            <a:r>
              <a:rPr lang="en-US" sz="2799" spc="-83" dirty="0">
                <a:solidFill>
                  <a:srgbClr val="000000"/>
                </a:solidFill>
                <a:latin typeface="Roboto"/>
                <a:ea typeface="Roboto"/>
                <a:cs typeface="Roboto"/>
                <a:sym typeface="Roboto"/>
              </a:rPr>
              <a:t>.</a:t>
            </a:r>
          </a:p>
          <a:p>
            <a:pPr marL="1209039" lvl="2" indent="-403013" algn="just">
              <a:lnSpc>
                <a:spcPts val="3359"/>
              </a:lnSpc>
              <a:buFont typeface="Arial"/>
              <a:buChar char="⚬"/>
            </a:pPr>
            <a:r>
              <a:rPr lang="en-US" sz="2799" b="1" spc="-83" dirty="0" err="1">
                <a:solidFill>
                  <a:srgbClr val="000000"/>
                </a:solidFill>
                <a:latin typeface="Roboto Bold"/>
                <a:ea typeface="Roboto Bold"/>
                <a:cs typeface="Roboto Bold"/>
                <a:sym typeface="Roboto Bold"/>
              </a:rPr>
              <a:t>chmod</a:t>
            </a:r>
            <a:r>
              <a:rPr lang="en-US" sz="2799" b="1" spc="-83" dirty="0">
                <a:solidFill>
                  <a:srgbClr val="000000"/>
                </a:solidFill>
                <a:latin typeface="Roboto Bold"/>
                <a:ea typeface="Roboto Bold"/>
                <a:cs typeface="Roboto Bold"/>
                <a:sym typeface="Roboto Bold"/>
              </a:rPr>
              <a:t>:</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thay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đổi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quyền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truy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cập</a:t>
            </a:r>
            <a:r>
              <a:rPr lang="en-US" sz="2799" spc="-83" dirty="0">
                <a:solidFill>
                  <a:srgbClr val="000000"/>
                </a:solidFill>
                <a:latin typeface="Roboto"/>
                <a:ea typeface="Roboto"/>
                <a:cs typeface="Roboto"/>
                <a:sym typeface="Roboto"/>
              </a:rPr>
              <a:t> file/ </a:t>
            </a:r>
            <a:r>
              <a:rPr lang="en-US" sz="2799" spc="-83" dirty="0" err="1">
                <a:solidFill>
                  <a:srgbClr val="000000"/>
                </a:solidFill>
                <a:latin typeface="Roboto"/>
                <a:ea typeface="Roboto"/>
                <a:cs typeface="Roboto"/>
                <a:sym typeface="Roboto"/>
              </a:rPr>
              <a:t>thư</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mục</a:t>
            </a:r>
            <a:endParaRPr lang="en-US" sz="2799" spc="-83" dirty="0">
              <a:solidFill>
                <a:srgbClr val="000000"/>
              </a:solidFill>
              <a:latin typeface="Roboto"/>
              <a:ea typeface="Roboto"/>
              <a:cs typeface="Roboto"/>
              <a:sym typeface="Roboto"/>
            </a:endParaRPr>
          </a:p>
          <a:p>
            <a:pPr marL="1209039" lvl="2" indent="-403013" algn="just">
              <a:lnSpc>
                <a:spcPts val="3359"/>
              </a:lnSpc>
              <a:buFont typeface="Arial"/>
              <a:buChar char="⚬"/>
            </a:pPr>
            <a:r>
              <a:rPr lang="en-US" sz="2799" b="1" spc="-83" dirty="0" err="1">
                <a:solidFill>
                  <a:srgbClr val="000000"/>
                </a:solidFill>
                <a:latin typeface="Roboto Bold"/>
                <a:ea typeface="Roboto Bold"/>
                <a:cs typeface="Roboto Bold"/>
                <a:sym typeface="Roboto Bold"/>
              </a:rPr>
              <a:t>chown</a:t>
            </a:r>
            <a:r>
              <a:rPr lang="en-US" sz="2799" b="1" spc="-83" dirty="0">
                <a:solidFill>
                  <a:srgbClr val="000000"/>
                </a:solidFill>
                <a:latin typeface="Roboto Bold"/>
                <a:ea typeface="Roboto Bold"/>
                <a:cs typeface="Roboto Bold"/>
                <a:sym typeface="Roboto Bold"/>
              </a:rPr>
              <a:t>:</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thay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đổi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chủ</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sở</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hữu</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của</a:t>
            </a:r>
            <a:r>
              <a:rPr lang="en-US" sz="2799" spc="-83" dirty="0">
                <a:solidFill>
                  <a:srgbClr val="000000"/>
                </a:solidFill>
                <a:latin typeface="Roboto"/>
                <a:ea typeface="Roboto"/>
                <a:cs typeface="Roboto"/>
                <a:sym typeface="Roboto"/>
              </a:rPr>
              <a:t> file/ </a:t>
            </a:r>
            <a:r>
              <a:rPr lang="en-US" sz="2799" spc="-83" dirty="0" err="1">
                <a:solidFill>
                  <a:srgbClr val="000000"/>
                </a:solidFill>
                <a:latin typeface="Roboto"/>
                <a:ea typeface="Roboto"/>
                <a:cs typeface="Roboto"/>
                <a:sym typeface="Roboto"/>
              </a:rPr>
              <a:t>thư</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mục</a:t>
            </a:r>
            <a:endParaRPr lang="en-US" sz="2799" spc="-83" dirty="0">
              <a:solidFill>
                <a:srgbClr val="000000"/>
              </a:solidFill>
              <a:latin typeface="Roboto"/>
              <a:ea typeface="Roboto"/>
              <a:cs typeface="Roboto"/>
              <a:sym typeface="Roboto"/>
            </a:endParaRPr>
          </a:p>
          <a:p>
            <a:pPr marL="1209039" lvl="2" indent="-403013" algn="just">
              <a:lnSpc>
                <a:spcPts val="3359"/>
              </a:lnSpc>
              <a:spcBef>
                <a:spcPct val="0"/>
              </a:spcBef>
              <a:buFont typeface="Arial"/>
              <a:buChar char="⚬"/>
            </a:pPr>
            <a:r>
              <a:rPr lang="en-US" sz="2799" b="1" spc="-83" dirty="0" err="1">
                <a:solidFill>
                  <a:srgbClr val="000000"/>
                </a:solidFill>
                <a:latin typeface="Roboto Bold"/>
                <a:ea typeface="Roboto Bold"/>
                <a:cs typeface="Roboto Bold"/>
                <a:sym typeface="Roboto Bold"/>
              </a:rPr>
              <a:t>chgrp</a:t>
            </a:r>
            <a:r>
              <a:rPr lang="en-US" sz="2799" b="1" spc="-83" dirty="0">
                <a:solidFill>
                  <a:srgbClr val="000000"/>
                </a:solidFill>
                <a:latin typeface="Roboto Bold"/>
                <a:ea typeface="Roboto Bold"/>
                <a:cs typeface="Roboto Bold"/>
                <a:sym typeface="Roboto Bold"/>
              </a:rPr>
              <a:t>:</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thay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đổi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nhóm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sở</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hữu</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của</a:t>
            </a:r>
            <a:r>
              <a:rPr lang="en-US" sz="2799" spc="-83" dirty="0">
                <a:solidFill>
                  <a:srgbClr val="000000"/>
                </a:solidFill>
                <a:latin typeface="Roboto"/>
                <a:ea typeface="Roboto"/>
                <a:cs typeface="Roboto"/>
                <a:sym typeface="Roboto"/>
              </a:rPr>
              <a:t> file/ </a:t>
            </a:r>
            <a:r>
              <a:rPr lang="en-US" sz="2799" spc="-83" dirty="0" err="1">
                <a:solidFill>
                  <a:srgbClr val="000000"/>
                </a:solidFill>
                <a:latin typeface="Roboto"/>
                <a:ea typeface="Roboto"/>
                <a:cs typeface="Roboto"/>
                <a:sym typeface="Roboto"/>
              </a:rPr>
              <a:t>thư</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mục</a:t>
            </a:r>
            <a:endParaRPr lang="en-US" sz="2799" spc="-83" dirty="0">
              <a:solidFill>
                <a:srgbClr val="000000"/>
              </a:solidFill>
              <a:latin typeface="Roboto"/>
              <a:ea typeface="Roboto"/>
              <a:cs typeface="Roboto"/>
              <a:sym typeface="Roboto"/>
            </a:endParaRPr>
          </a:p>
        </p:txBody>
      </p:sp>
      <p:sp>
        <p:nvSpPr>
          <p:cNvPr id="11" name="TextBox 11"/>
          <p:cNvSpPr txBox="1"/>
          <p:nvPr/>
        </p:nvSpPr>
        <p:spPr>
          <a:xfrm>
            <a:off x="388532" y="716553"/>
            <a:ext cx="5641920"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4: QUYỀN TRUY CẬP VÀ NGƯỜI DÙNG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2" name="TextBox 12"/>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3" name="TextBox 13"/>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11. PHÂN QUYỀN FILE</a:t>
            </a:r>
          </a:p>
        </p:txBody>
      </p:sp>
    </p:spTree>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028700" y="3410917"/>
            <a:ext cx="15735710" cy="29051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dirty="0" err="1">
                <a:solidFill>
                  <a:srgbClr val="000000"/>
                </a:solidFill>
                <a:latin typeface="Roboto Bold"/>
                <a:ea typeface="Roboto Bold"/>
                <a:cs typeface="Roboto Bold"/>
                <a:sym typeface="Roboto Bold"/>
              </a:rPr>
              <a:t>Tại</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sao</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không</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nên</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chạy</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mọi</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thứ</a:t>
            </a:r>
            <a:r>
              <a:rPr lang="en-US" sz="2400" b="1" spc="-72" dirty="0">
                <a:solidFill>
                  <a:srgbClr val="000000"/>
                </a:solidFill>
                <a:latin typeface="Roboto Bold"/>
                <a:ea typeface="Roboto Bold"/>
                <a:cs typeface="Roboto Bold"/>
                <a:sym typeface="Roboto Bold"/>
              </a:rPr>
              <a:t> </a:t>
            </a:r>
            <a:r>
              <a:rPr lang="en-US" sz="2400" b="1" spc="-72" dirty="0" err="1">
                <a:solidFill>
                  <a:srgbClr val="000000"/>
                </a:solidFill>
                <a:latin typeface="Roboto Bold"/>
                <a:ea typeface="Roboto Bold"/>
                <a:cs typeface="Roboto Bold"/>
                <a:sym typeface="Roboto Bold"/>
              </a:rPr>
              <a:t>bằng</a:t>
            </a:r>
            <a:r>
              <a:rPr lang="en-US" sz="2400" b="1" spc="-72" dirty="0">
                <a:solidFill>
                  <a:srgbClr val="000000"/>
                </a:solidFill>
                <a:latin typeface="Roboto Bold"/>
                <a:ea typeface="Roboto Bold"/>
                <a:cs typeface="Roboto Bold"/>
                <a:sym typeface="Roboto Bold"/>
              </a:rPr>
              <a:t> root.</a:t>
            </a:r>
          </a:p>
          <a:p>
            <a:pPr marL="1036323" lvl="2" indent="-345441" algn="just">
              <a:lnSpc>
                <a:spcPts val="2880"/>
              </a:lnSpc>
              <a:buFont typeface="Arial"/>
              <a:buChar char="⚬"/>
            </a:pPr>
            <a:r>
              <a:rPr lang="en-US" sz="2400" spc="-72" dirty="0">
                <a:solidFill>
                  <a:srgbClr val="000000"/>
                </a:solidFill>
                <a:latin typeface="Roboto"/>
                <a:ea typeface="Roboto"/>
                <a:cs typeface="Roboto"/>
                <a:sym typeface="Roboto"/>
              </a:rPr>
              <a:t>Tài </a:t>
            </a:r>
            <a:r>
              <a:rPr lang="en-US" sz="2400" spc="-72" dirty="0" err="1">
                <a:solidFill>
                  <a:srgbClr val="000000"/>
                </a:solidFill>
                <a:latin typeface="Roboto"/>
                <a:ea typeface="Roboto"/>
                <a:cs typeface="Roboto"/>
                <a:sym typeface="Roboto"/>
              </a:rPr>
              <a:t>khoản</a:t>
            </a:r>
            <a:r>
              <a:rPr lang="en-US" sz="2400" spc="-72" dirty="0">
                <a:solidFill>
                  <a:srgbClr val="000000"/>
                </a:solidFill>
                <a:latin typeface="Roboto"/>
                <a:ea typeface="Roboto"/>
                <a:cs typeface="Roboto"/>
                <a:sym typeface="Roboto"/>
              </a:rPr>
              <a:t> root (</a:t>
            </a:r>
            <a:r>
              <a:rPr lang="en-US" sz="2400" spc="-72" dirty="0" err="1">
                <a:solidFill>
                  <a:srgbClr val="000000"/>
                </a:solidFill>
                <a:latin typeface="Roboto"/>
                <a:ea typeface="Roboto"/>
                <a:cs typeface="Roboto"/>
                <a:sym typeface="Roboto"/>
              </a:rPr>
              <a:t>còn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gọi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là</a:t>
            </a:r>
            <a:r>
              <a:rPr lang="en-US" sz="2400" spc="-72" dirty="0">
                <a:solidFill>
                  <a:srgbClr val="000000"/>
                </a:solidFill>
                <a:latin typeface="Roboto"/>
                <a:ea typeface="Roboto"/>
                <a:cs typeface="Roboto"/>
                <a:sym typeface="Roboto"/>
              </a:rPr>
              <a:t> superuser) </a:t>
            </a:r>
            <a:r>
              <a:rPr lang="en-US" sz="2400" spc="-72" dirty="0" err="1">
                <a:solidFill>
                  <a:srgbClr val="000000"/>
                </a:solidFill>
                <a:latin typeface="Roboto"/>
                <a:ea typeface="Roboto"/>
                <a:cs typeface="Roboto"/>
                <a:sym typeface="Roboto"/>
              </a:rPr>
              <a:t>là</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tài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khoản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người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dùng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có</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đặc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quyền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cao</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nhất</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trên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hệ</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thống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Nó</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được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thiết</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kế</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để</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thực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hiện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các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tác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vụ</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quản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trị</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hệ</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thống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quan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trọng</a:t>
            </a:r>
            <a:endParaRPr lang="en-US" sz="2400" spc="-72" dirty="0">
              <a:solidFill>
                <a:srgbClr val="000000"/>
              </a:solidFill>
              <a:latin typeface="Roboto"/>
              <a:ea typeface="Roboto"/>
              <a:cs typeface="Roboto"/>
              <a:sym typeface="Roboto"/>
            </a:endParaRPr>
          </a:p>
          <a:p>
            <a:pPr marL="1036323" lvl="2" indent="-345441" algn="just">
              <a:lnSpc>
                <a:spcPts val="2880"/>
              </a:lnSpc>
              <a:buFont typeface="Arial"/>
              <a:buChar char="⚬"/>
            </a:pPr>
            <a:r>
              <a:rPr lang="en-US" sz="2400" spc="-72" dirty="0" err="1">
                <a:solidFill>
                  <a:srgbClr val="000000"/>
                </a:solidFill>
                <a:latin typeface="Roboto"/>
                <a:ea typeface="Roboto"/>
                <a:cs typeface="Roboto"/>
                <a:sym typeface="Roboto"/>
              </a:rPr>
              <a:t>Không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nên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chạy</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mọi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thứ</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bằng</a:t>
            </a:r>
            <a:r>
              <a:rPr lang="en-US" sz="2400" spc="-72" dirty="0">
                <a:solidFill>
                  <a:srgbClr val="000000"/>
                </a:solidFill>
                <a:latin typeface="Roboto"/>
                <a:ea typeface="Roboto"/>
                <a:cs typeface="Roboto"/>
                <a:sym typeface="Roboto"/>
              </a:rPr>
              <a:t> root:</a:t>
            </a:r>
          </a:p>
          <a:p>
            <a:pPr marL="1554485" lvl="3" indent="-388621" algn="just">
              <a:lnSpc>
                <a:spcPts val="2880"/>
              </a:lnSpc>
              <a:buFont typeface="Arial"/>
              <a:buChar char="￭"/>
            </a:pPr>
            <a:r>
              <a:rPr lang="en-US" sz="2400" spc="-72" dirty="0" err="1">
                <a:solidFill>
                  <a:srgbClr val="000000"/>
                </a:solidFill>
                <a:latin typeface="Roboto"/>
                <a:ea typeface="Roboto"/>
                <a:cs typeface="Roboto"/>
                <a:sym typeface="Roboto"/>
              </a:rPr>
              <a:t>Rủi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ro</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bảo</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mật</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cao</a:t>
            </a:r>
            <a:r>
              <a:rPr lang="en-US" sz="2400" spc="-72" dirty="0">
                <a:solidFill>
                  <a:srgbClr val="000000"/>
                </a:solidFill>
                <a:latin typeface="Roboto"/>
                <a:ea typeface="Roboto"/>
                <a:cs typeface="Roboto"/>
                <a:sym typeface="Roboto"/>
              </a:rPr>
              <a:t>: </a:t>
            </a:r>
          </a:p>
          <a:p>
            <a:pPr marL="1554485" lvl="3" indent="-388621" algn="just">
              <a:lnSpc>
                <a:spcPts val="2880"/>
              </a:lnSpc>
              <a:buFont typeface="Arial"/>
              <a:buChar char="￭"/>
            </a:pPr>
            <a:r>
              <a:rPr lang="en-US" sz="2400" spc="-72" dirty="0">
                <a:solidFill>
                  <a:srgbClr val="000000"/>
                </a:solidFill>
                <a:latin typeface="Roboto"/>
                <a:ea typeface="Roboto"/>
                <a:cs typeface="Roboto"/>
                <a:sym typeface="Roboto"/>
              </a:rPr>
              <a:t>Vi </a:t>
            </a:r>
            <a:r>
              <a:rPr lang="en-US" sz="2400" spc="-72" dirty="0" err="1">
                <a:solidFill>
                  <a:srgbClr val="000000"/>
                </a:solidFill>
                <a:latin typeface="Roboto"/>
                <a:ea typeface="Roboto"/>
                <a:cs typeface="Roboto"/>
                <a:sym typeface="Roboto"/>
              </a:rPr>
              <a:t>phạm</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nguyên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tắc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nguyên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tắc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đặc</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quyền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tối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thiểu</a:t>
            </a:r>
            <a:r>
              <a:rPr lang="en-US" sz="2400" spc="-72" dirty="0">
                <a:solidFill>
                  <a:srgbClr val="000000"/>
                </a:solidFill>
                <a:latin typeface="Roboto"/>
                <a:ea typeface="Roboto"/>
                <a:cs typeface="Roboto"/>
                <a:sym typeface="Roboto"/>
              </a:rPr>
              <a:t>” (Principle of Least Privilege)</a:t>
            </a:r>
          </a:p>
          <a:p>
            <a:pPr marL="1554485" lvl="3" indent="-388621" algn="just">
              <a:lnSpc>
                <a:spcPts val="2880"/>
              </a:lnSpc>
              <a:buFont typeface="Arial"/>
              <a:buChar char="￭"/>
            </a:pPr>
            <a:r>
              <a:rPr lang="en-US" sz="2400" spc="-72" dirty="0" err="1">
                <a:solidFill>
                  <a:srgbClr val="000000"/>
                </a:solidFill>
                <a:latin typeface="Roboto"/>
                <a:ea typeface="Roboto"/>
                <a:cs typeface="Roboto"/>
                <a:sym typeface="Roboto"/>
              </a:rPr>
              <a:t>Lỗi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người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dùng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có</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thể</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gây</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hại</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lớn</a:t>
            </a:r>
            <a:r>
              <a:rPr lang="en-US" sz="2400" spc="-72" dirty="0">
                <a:solidFill>
                  <a:srgbClr val="000000"/>
                </a:solidFill>
                <a:latin typeface="Roboto"/>
                <a:ea typeface="Roboto"/>
                <a:cs typeface="Roboto"/>
                <a:sym typeface="Roboto"/>
              </a:rPr>
              <a:t>:</a:t>
            </a:r>
          </a:p>
          <a:p>
            <a:pPr marL="1554485" lvl="3" indent="-388621" algn="just">
              <a:lnSpc>
                <a:spcPts val="2880"/>
              </a:lnSpc>
              <a:spcBef>
                <a:spcPct val="0"/>
              </a:spcBef>
              <a:buFont typeface="Arial"/>
              <a:buChar char="￭"/>
            </a:pPr>
            <a:r>
              <a:rPr lang="en-US" sz="2400" spc="-72" dirty="0" err="1">
                <a:solidFill>
                  <a:srgbClr val="000000"/>
                </a:solidFill>
                <a:latin typeface="Roboto"/>
                <a:ea typeface="Roboto"/>
                <a:cs typeface="Roboto"/>
                <a:sym typeface="Roboto"/>
              </a:rPr>
              <a:t>Giảm</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khả</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năng</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kiểm</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soát</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và</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phân</a:t>
            </a:r>
            <a:r>
              <a:rPr lang="en-US" sz="2400" spc="-72" dirty="0">
                <a:solidFill>
                  <a:srgbClr val="000000"/>
                </a:solidFill>
                <a:latin typeface="Roboto"/>
                <a:ea typeface="Roboto"/>
                <a:cs typeface="Roboto"/>
                <a:sym typeface="Roboto"/>
              </a:rPr>
              <a:t> </a:t>
            </a:r>
            <a:r>
              <a:rPr lang="en-US" sz="2400" spc="-72" dirty="0" err="1">
                <a:solidFill>
                  <a:srgbClr val="000000"/>
                </a:solidFill>
                <a:latin typeface="Roboto"/>
                <a:ea typeface="Roboto"/>
                <a:cs typeface="Roboto"/>
                <a:sym typeface="Roboto"/>
              </a:rPr>
              <a:t>quyền</a:t>
            </a:r>
            <a:r>
              <a:rPr lang="en-US" sz="2400" spc="-72" dirty="0">
                <a:solidFill>
                  <a:srgbClr val="000000"/>
                </a:solidFill>
                <a:latin typeface="Roboto"/>
                <a:ea typeface="Roboto"/>
                <a:cs typeface="Roboto"/>
                <a:sym typeface="Roboto"/>
              </a:rPr>
              <a:t>:</a:t>
            </a:r>
          </a:p>
        </p:txBody>
      </p:sp>
      <p:sp>
        <p:nvSpPr>
          <p:cNvPr id="9" name="TextBox 9"/>
          <p:cNvSpPr txBox="1"/>
          <p:nvPr/>
        </p:nvSpPr>
        <p:spPr>
          <a:xfrm>
            <a:off x="388532" y="716553"/>
            <a:ext cx="5641920"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4: QUYỀN TRUY CẬP VÀ NGƯỜI DÙNG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12. QUYỀN ROOT VÀ AN TOÀN</a:t>
            </a:r>
          </a:p>
        </p:txBody>
      </p:sp>
      <p:sp>
        <p:nvSpPr>
          <p:cNvPr id="12" name="TextBox 12"/>
          <p:cNvSpPr txBox="1"/>
          <p:nvPr/>
        </p:nvSpPr>
        <p:spPr>
          <a:xfrm>
            <a:off x="1028700" y="6535287"/>
            <a:ext cx="15735710" cy="254317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Phân biệt sudo và su.</a:t>
            </a:r>
          </a:p>
          <a:p>
            <a:pPr marL="1036323" lvl="2" indent="-345441" algn="just">
              <a:lnSpc>
                <a:spcPts val="2880"/>
              </a:lnSpc>
              <a:buFont typeface="Arial"/>
              <a:buChar char="⚬"/>
            </a:pPr>
            <a:r>
              <a:rPr lang="en-US" sz="2400" spc="-72">
                <a:solidFill>
                  <a:srgbClr val="000000"/>
                </a:solidFill>
                <a:latin typeface="Roboto"/>
                <a:ea typeface="Roboto"/>
                <a:cs typeface="Roboto"/>
                <a:sym typeface="Roboto"/>
              </a:rPr>
              <a:t>Sudo là một cơ chế quản lý quyền, phụ thuộc vào /etc/sudoers, để cho phép người dùng thực hiện một số lệnh quản trị với quyền root hoặc quyền của người dùng khác mà không cần đăng nhập trực tiếp vào tài khoản đó. Khi dùng sudo, người dùng nhập mật khẩu của chính mình.</a:t>
            </a:r>
          </a:p>
          <a:p>
            <a:pPr marL="1036323" lvl="2" indent="-345441" algn="just">
              <a:lnSpc>
                <a:spcPts val="2880"/>
              </a:lnSpc>
              <a:spcBef>
                <a:spcPct val="0"/>
              </a:spcBef>
              <a:buFont typeface="Arial"/>
              <a:buChar char="⚬"/>
            </a:pPr>
            <a:r>
              <a:rPr lang="en-US" sz="2400" spc="-72">
                <a:solidFill>
                  <a:srgbClr val="000000"/>
                </a:solidFill>
                <a:latin typeface="Roboto"/>
                <a:ea typeface="Roboto"/>
                <a:cs typeface="Roboto"/>
                <a:sym typeface="Roboto"/>
              </a:rPr>
              <a:t>su: (viết tắt của substitute user hoặc switch user) được dùng để chuyển đổi sang tài khoản khác (thường là root) bằng cách nhập mật khẩu của tài khoản đích. Nó mở một phiên shell mới với quyền của người dùng đó cho đến khi thoát ra (exit).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9144000" y="2648748"/>
            <a:ext cx="7984424" cy="5557265"/>
          </a:xfrm>
          <a:custGeom>
            <a:avLst/>
            <a:gdLst/>
            <a:ahLst/>
            <a:cxnLst/>
            <a:rect l="l" t="t" r="r" b="b"/>
            <a:pathLst>
              <a:path w="7984424" h="5557265">
                <a:moveTo>
                  <a:pt x="0" y="0"/>
                </a:moveTo>
                <a:lnTo>
                  <a:pt x="7984424" y="0"/>
                </a:lnTo>
                <a:lnTo>
                  <a:pt x="7984424" y="5557265"/>
                </a:lnTo>
                <a:lnTo>
                  <a:pt x="0" y="5557265"/>
                </a:lnTo>
                <a:lnTo>
                  <a:pt x="0" y="0"/>
                </a:lnTo>
                <a:close/>
              </a:path>
            </a:pathLst>
          </a:custGeom>
          <a:blipFill>
            <a:blip r:embed="rId2"/>
            <a:stretch>
              <a:fillRect/>
            </a:stretch>
          </a:blipFill>
        </p:spPr>
      </p:sp>
      <p:sp>
        <p:nvSpPr>
          <p:cNvPr id="9" name="TextBox 9"/>
          <p:cNvSpPr txBox="1"/>
          <p:nvPr/>
        </p:nvSpPr>
        <p:spPr>
          <a:xfrm>
            <a:off x="1262621" y="3608105"/>
            <a:ext cx="6918581" cy="36290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ps</a:t>
            </a:r>
            <a:r>
              <a:rPr lang="en-US" sz="2400" spc="-72">
                <a:solidFill>
                  <a:srgbClr val="000000"/>
                </a:solidFill>
                <a:latin typeface="Roboto"/>
                <a:ea typeface="Roboto"/>
                <a:cs typeface="Roboto"/>
                <a:sym typeface="Roboto"/>
              </a:rPr>
              <a:t>: liệt kê các dòng lệnh đang chạy.</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top</a:t>
            </a:r>
            <a:r>
              <a:rPr lang="en-US" sz="2400" spc="-72">
                <a:solidFill>
                  <a:srgbClr val="000000"/>
                </a:solidFill>
                <a:latin typeface="Roboto"/>
                <a:ea typeface="Roboto"/>
                <a:cs typeface="Roboto"/>
                <a:sym typeface="Roboto"/>
              </a:rPr>
              <a:t>: theo dõi tiến trình đang chạy theo thời gian thực, sắp xếp theo mức sử dụng CPU. Cung cấp cái nhìn động về tải hệ thống.</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htop</a:t>
            </a:r>
            <a:r>
              <a:rPr lang="en-US" sz="2400" spc="-72">
                <a:solidFill>
                  <a:srgbClr val="000000"/>
                </a:solidFill>
                <a:latin typeface="Roboto"/>
                <a:ea typeface="Roboto"/>
                <a:cs typeface="Roboto"/>
                <a:sym typeface="Roboto"/>
              </a:rPr>
              <a:t>: phiên bản cải tiến hơn của top hỗ trợ thao tác bằng chuột và hiển thị đồ họa dễ nhìn.</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kill</a:t>
            </a:r>
            <a:r>
              <a:rPr lang="en-US" sz="2400" spc="-72">
                <a:solidFill>
                  <a:srgbClr val="000000"/>
                </a:solidFill>
                <a:latin typeface="Roboto"/>
                <a:ea typeface="Roboto"/>
                <a:cs typeface="Roboto"/>
                <a:sym typeface="Roboto"/>
              </a:rPr>
              <a:t>: Gửi tín hiệu tới một tiến trình dựa trên PID (Process ID)</a:t>
            </a:r>
          </a:p>
          <a:p>
            <a:pPr marL="518162" lvl="1" indent="-259081" algn="just">
              <a:lnSpc>
                <a:spcPts val="2880"/>
              </a:lnSpc>
              <a:spcBef>
                <a:spcPct val="0"/>
              </a:spcBef>
              <a:buFont typeface="Arial"/>
              <a:buChar char="•"/>
            </a:pPr>
            <a:r>
              <a:rPr lang="en-US" sz="2400" b="1" spc="-72">
                <a:solidFill>
                  <a:srgbClr val="000000"/>
                </a:solidFill>
                <a:latin typeface="Roboto Bold"/>
                <a:ea typeface="Roboto Bold"/>
                <a:cs typeface="Roboto Bold"/>
                <a:sym typeface="Roboto Bold"/>
              </a:rPr>
              <a:t>killall</a:t>
            </a:r>
            <a:r>
              <a:rPr lang="en-US" sz="2400" spc="-72">
                <a:solidFill>
                  <a:srgbClr val="000000"/>
                </a:solidFill>
                <a:latin typeface="Roboto"/>
                <a:ea typeface="Roboto"/>
                <a:cs typeface="Roboto"/>
                <a:sym typeface="Roboto"/>
              </a:rPr>
              <a:t>. Gửi tín hiệu tới các tiến trình dựa trên tên tiến trình (process name).</a:t>
            </a: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13. QUẢN LÝ TIẾN TRÌNH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8292720" y="3928321"/>
            <a:ext cx="9203558" cy="3925451"/>
          </a:xfrm>
          <a:custGeom>
            <a:avLst/>
            <a:gdLst/>
            <a:ahLst/>
            <a:cxnLst/>
            <a:rect l="l" t="t" r="r" b="b"/>
            <a:pathLst>
              <a:path w="9203558" h="3925451">
                <a:moveTo>
                  <a:pt x="0" y="0"/>
                </a:moveTo>
                <a:lnTo>
                  <a:pt x="9203558" y="0"/>
                </a:lnTo>
                <a:lnTo>
                  <a:pt x="9203558" y="3925451"/>
                </a:lnTo>
                <a:lnTo>
                  <a:pt x="0" y="3925451"/>
                </a:lnTo>
                <a:lnTo>
                  <a:pt x="0" y="0"/>
                </a:lnTo>
                <a:close/>
              </a:path>
            </a:pathLst>
          </a:custGeom>
          <a:blipFill>
            <a:blip r:embed="rId2"/>
            <a:stretch>
              <a:fillRect r="-8666"/>
            </a:stretch>
          </a:blipFill>
        </p:spPr>
      </p:sp>
      <p:sp>
        <p:nvSpPr>
          <p:cNvPr id="9" name="TextBox 9"/>
          <p:cNvSpPr txBox="1"/>
          <p:nvPr/>
        </p:nvSpPr>
        <p:spPr>
          <a:xfrm>
            <a:off x="388532" y="3528846"/>
            <a:ext cx="7569917" cy="471487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Foreground và background process (&amp;, fg, bg).</a:t>
            </a:r>
          </a:p>
          <a:p>
            <a:pPr marL="1036323" lvl="2" indent="-345441" algn="just">
              <a:lnSpc>
                <a:spcPts val="2880"/>
              </a:lnSpc>
              <a:buFont typeface="Arial"/>
              <a:buChar char="⚬"/>
            </a:pPr>
            <a:r>
              <a:rPr lang="en-US" sz="2400" b="1" spc="-72">
                <a:solidFill>
                  <a:srgbClr val="000000"/>
                </a:solidFill>
                <a:latin typeface="Roboto Bold"/>
                <a:ea typeface="Roboto Bold"/>
                <a:cs typeface="Roboto Bold"/>
                <a:sym typeface="Roboto Bold"/>
              </a:rPr>
              <a:t>Foreground</a:t>
            </a:r>
            <a:r>
              <a:rPr lang="en-US" sz="2400" spc="-72">
                <a:solidFill>
                  <a:srgbClr val="000000"/>
                </a:solidFill>
                <a:latin typeface="Roboto"/>
                <a:ea typeface="Roboto"/>
                <a:cs typeface="Roboto"/>
                <a:sym typeface="Roboto"/>
              </a:rPr>
              <a:t>: Tiến trình chạy trực tiếp, chiếm quyền điều khiển terminal, phải chờ lệnh hoàn thành hoặc nhấn Ctrl+C để dừng.</a:t>
            </a:r>
          </a:p>
          <a:p>
            <a:pPr marL="1036323" lvl="2" indent="-345441" algn="just">
              <a:lnSpc>
                <a:spcPts val="2880"/>
              </a:lnSpc>
              <a:buFont typeface="Arial"/>
              <a:buChar char="⚬"/>
            </a:pPr>
            <a:r>
              <a:rPr lang="en-US" sz="2400" b="1" spc="-72">
                <a:solidFill>
                  <a:srgbClr val="000000"/>
                </a:solidFill>
                <a:latin typeface="Roboto Bold"/>
                <a:ea typeface="Roboto Bold"/>
                <a:cs typeface="Roboto Bold"/>
                <a:sym typeface="Roboto Bold"/>
              </a:rPr>
              <a:t>Background </a:t>
            </a:r>
            <a:r>
              <a:rPr lang="en-US" sz="2400" spc="-72">
                <a:solidFill>
                  <a:srgbClr val="000000"/>
                </a:solidFill>
                <a:latin typeface="Roboto"/>
                <a:ea typeface="Roboto"/>
                <a:cs typeface="Roboto"/>
                <a:sym typeface="Roboto"/>
              </a:rPr>
              <a:t>: Tiến trình chạy ngầm, không chiếm quyền điều khiển terminal, cho phép tiếp tục thực hiện các lệnh khác.</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 </a:t>
            </a:r>
            <a:r>
              <a:rPr lang="en-US" sz="2400" b="1" spc="-72">
                <a:solidFill>
                  <a:srgbClr val="000000"/>
                </a:solidFill>
                <a:latin typeface="Roboto Bold"/>
                <a:ea typeface="Roboto Bold"/>
                <a:cs typeface="Roboto Bold"/>
                <a:sym typeface="Roboto Bold"/>
              </a:rPr>
              <a:t>Dấu &amp;</a:t>
            </a:r>
            <a:r>
              <a:rPr lang="en-US" sz="2400" spc="-72">
                <a:solidFill>
                  <a:srgbClr val="000000"/>
                </a:solidFill>
                <a:latin typeface="Roboto"/>
                <a:ea typeface="Roboto"/>
                <a:cs typeface="Roboto"/>
                <a:sym typeface="Roboto"/>
              </a:rPr>
              <a:t> – Chạy tiến trình ở chế độ nền (background)</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  </a:t>
            </a:r>
            <a:r>
              <a:rPr lang="en-US" sz="2400" b="1" spc="-72">
                <a:solidFill>
                  <a:srgbClr val="000000"/>
                </a:solidFill>
                <a:latin typeface="Roboto Bold"/>
                <a:ea typeface="Roboto Bold"/>
                <a:cs typeface="Roboto Bold"/>
                <a:sym typeface="Roboto Bold"/>
              </a:rPr>
              <a:t>fg</a:t>
            </a:r>
            <a:r>
              <a:rPr lang="en-US" sz="2400" spc="-72">
                <a:solidFill>
                  <a:srgbClr val="000000"/>
                </a:solidFill>
                <a:latin typeface="Roboto"/>
                <a:ea typeface="Roboto"/>
                <a:cs typeface="Roboto"/>
                <a:sym typeface="Roboto"/>
              </a:rPr>
              <a:t> – Chuyển một tiến trình đang chạy ngầm về chế độ foreground để tương tác hoặc dừng nó bằng Ctrl + C.</a:t>
            </a:r>
          </a:p>
          <a:p>
            <a:pPr marL="1554485" lvl="3" indent="-388621" algn="just">
              <a:lnSpc>
                <a:spcPts val="2880"/>
              </a:lnSpc>
              <a:spcBef>
                <a:spcPct val="0"/>
              </a:spcBef>
              <a:buFont typeface="Arial"/>
              <a:buChar char="￭"/>
            </a:pPr>
            <a:r>
              <a:rPr lang="en-US" sz="2400" spc="-72">
                <a:solidFill>
                  <a:srgbClr val="000000"/>
                </a:solidFill>
                <a:latin typeface="Roboto"/>
                <a:ea typeface="Roboto"/>
                <a:cs typeface="Roboto"/>
                <a:sym typeface="Roboto"/>
              </a:rPr>
              <a:t>   </a:t>
            </a:r>
            <a:r>
              <a:rPr lang="en-US" sz="2400" b="1" spc="-72">
                <a:solidFill>
                  <a:srgbClr val="000000"/>
                </a:solidFill>
                <a:latin typeface="Roboto Bold"/>
                <a:ea typeface="Roboto Bold"/>
                <a:cs typeface="Roboto Bold"/>
                <a:sym typeface="Roboto Bold"/>
              </a:rPr>
              <a:t>bg</a:t>
            </a:r>
            <a:r>
              <a:rPr lang="en-US" sz="2400" spc="-72">
                <a:solidFill>
                  <a:srgbClr val="000000"/>
                </a:solidFill>
                <a:latin typeface="Roboto"/>
                <a:ea typeface="Roboto"/>
                <a:cs typeface="Roboto"/>
                <a:sym typeface="Roboto"/>
              </a:rPr>
              <a:t> – Tiếp tục chạy tiến trình ở chế độ nền</a:t>
            </a: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13. QUẢN LÝ TIẾN TRÌNH (PROCESS)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461868" y="1339299"/>
            <a:ext cx="5677464" cy="7608402"/>
          </a:xfrm>
          <a:custGeom>
            <a:avLst/>
            <a:gdLst/>
            <a:ahLst/>
            <a:cxnLst/>
            <a:rect l="l" t="t" r="r" b="b"/>
            <a:pathLst>
              <a:path w="5677464" h="7608402">
                <a:moveTo>
                  <a:pt x="0" y="0"/>
                </a:moveTo>
                <a:lnTo>
                  <a:pt x="5677464" y="0"/>
                </a:lnTo>
                <a:lnTo>
                  <a:pt x="5677464" y="7608402"/>
                </a:lnTo>
                <a:lnTo>
                  <a:pt x="0" y="7608402"/>
                </a:lnTo>
                <a:lnTo>
                  <a:pt x="0" y="0"/>
                </a:lnTo>
                <a:close/>
              </a:path>
            </a:pathLst>
          </a:custGeom>
          <a:blipFill>
            <a:blip r:embed="rId2"/>
            <a:stretch>
              <a:fillRect t="-2000" b="-2000"/>
            </a:stretch>
          </a:blipFill>
        </p:spPr>
      </p:sp>
      <p:sp>
        <p:nvSpPr>
          <p:cNvPr id="9" name="TextBox 9"/>
          <p:cNvSpPr txBox="1"/>
          <p:nvPr/>
        </p:nvSpPr>
        <p:spPr>
          <a:xfrm>
            <a:off x="1409290" y="3820323"/>
            <a:ext cx="7022970" cy="326707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df -h</a:t>
            </a:r>
            <a:r>
              <a:rPr lang="en-US" sz="2400" spc="-72">
                <a:solidFill>
                  <a:srgbClr val="000000"/>
                </a:solidFill>
                <a:latin typeface="Roboto"/>
                <a:ea typeface="Roboto"/>
                <a:cs typeface="Roboto"/>
                <a:sym typeface="Roboto"/>
              </a:rPr>
              <a:t>: hiển thị dung lượng đĩa còn trống (-h: hiển thị dung lượng ở dạng dễ đọc (GB, MB).)</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free -m</a:t>
            </a:r>
            <a:r>
              <a:rPr lang="en-US" sz="2400" spc="-72">
                <a:solidFill>
                  <a:srgbClr val="000000"/>
                </a:solidFill>
                <a:latin typeface="Roboto"/>
                <a:ea typeface="Roboto"/>
                <a:cs typeface="Roboto"/>
                <a:sym typeface="Roboto"/>
              </a:rPr>
              <a:t>: hiển thị thông tin RAM</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du:</a:t>
            </a:r>
            <a:r>
              <a:rPr lang="en-US" sz="2400" spc="-72">
                <a:solidFill>
                  <a:srgbClr val="000000"/>
                </a:solidFill>
                <a:latin typeface="Roboto"/>
                <a:ea typeface="Roboto"/>
                <a:cs typeface="Roboto"/>
                <a:sym typeface="Roboto"/>
              </a:rPr>
              <a:t> kiểm ra dung lượng thư mục hoặc file đang chiếm dụng du -sh /home/huepth</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uname:</a:t>
            </a:r>
            <a:r>
              <a:rPr lang="en-US" sz="2400" spc="-72">
                <a:solidFill>
                  <a:srgbClr val="000000"/>
                </a:solidFill>
                <a:latin typeface="Roboto"/>
                <a:ea typeface="Roboto"/>
                <a:cs typeface="Roboto"/>
                <a:sym typeface="Roboto"/>
              </a:rPr>
              <a:t> xem thông tin hệ điều hành và nhân</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lscpu:</a:t>
            </a:r>
            <a:r>
              <a:rPr lang="en-US" sz="2400" spc="-72">
                <a:solidFill>
                  <a:srgbClr val="000000"/>
                </a:solidFill>
                <a:latin typeface="Roboto"/>
                <a:ea typeface="Roboto"/>
                <a:cs typeface="Roboto"/>
                <a:sym typeface="Roboto"/>
              </a:rPr>
              <a:t>xem thông tin CPU chi tiết.</a:t>
            </a:r>
          </a:p>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lsblk</a:t>
            </a:r>
            <a:r>
              <a:rPr lang="en-US" sz="2400" spc="-72">
                <a:solidFill>
                  <a:srgbClr val="000000"/>
                </a:solidFill>
                <a:latin typeface="Roboto"/>
                <a:ea typeface="Roboto"/>
                <a:cs typeface="Roboto"/>
                <a:sym typeface="Roboto"/>
              </a:rPr>
              <a:t>: hiển thị danh sách ổ đĩa và phân vùng</a:t>
            </a:r>
          </a:p>
          <a:p>
            <a:pPr algn="just">
              <a:lnSpc>
                <a:spcPts val="2880"/>
              </a:lnSpc>
              <a:spcBef>
                <a:spcPct val="0"/>
              </a:spcBef>
            </a:pPr>
            <a:endParaRPr lang="en-US" sz="2400" spc="-72">
              <a:solidFill>
                <a:srgbClr val="000000"/>
              </a:solidFill>
              <a:latin typeface="Roboto"/>
              <a:ea typeface="Roboto"/>
              <a:cs typeface="Roboto"/>
              <a:sym typeface="Roboto"/>
            </a:endParaRP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7569917"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14. KIỂM TRA TÀI NGUYÊN HỆ THỐNG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585865" y="4553748"/>
            <a:ext cx="10622003" cy="3846506"/>
          </a:xfrm>
          <a:custGeom>
            <a:avLst/>
            <a:gdLst/>
            <a:ahLst/>
            <a:cxnLst/>
            <a:rect l="l" t="t" r="r" b="b"/>
            <a:pathLst>
              <a:path w="10622003" h="3846506">
                <a:moveTo>
                  <a:pt x="0" y="0"/>
                </a:moveTo>
                <a:lnTo>
                  <a:pt x="10622003" y="0"/>
                </a:lnTo>
                <a:lnTo>
                  <a:pt x="10622003" y="3846506"/>
                </a:lnTo>
                <a:lnTo>
                  <a:pt x="0" y="3846506"/>
                </a:lnTo>
                <a:lnTo>
                  <a:pt x="0" y="0"/>
                </a:lnTo>
                <a:close/>
              </a:path>
            </a:pathLst>
          </a:custGeom>
          <a:blipFill>
            <a:blip r:embed="rId2"/>
            <a:stretch>
              <a:fillRect/>
            </a:stretch>
          </a:blipFill>
        </p:spPr>
      </p:sp>
      <p:sp>
        <p:nvSpPr>
          <p:cNvPr id="9" name="TextBox 9"/>
          <p:cNvSpPr txBox="1"/>
          <p:nvPr/>
        </p:nvSpPr>
        <p:spPr>
          <a:xfrm>
            <a:off x="1409290" y="3820323"/>
            <a:ext cx="9273894" cy="7334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systemctl</a:t>
            </a:r>
            <a:r>
              <a:rPr lang="en-US" sz="2400" spc="-72">
                <a:solidFill>
                  <a:srgbClr val="000000"/>
                </a:solidFill>
                <a:latin typeface="Roboto"/>
                <a:ea typeface="Roboto"/>
                <a:cs typeface="Roboto"/>
                <a:sym typeface="Roboto"/>
              </a:rPr>
              <a:t>: Quản lý dịch vụ trong hệ thống dùng systemd</a:t>
            </a:r>
          </a:p>
          <a:p>
            <a:pPr algn="just">
              <a:lnSpc>
                <a:spcPts val="2880"/>
              </a:lnSpc>
              <a:spcBef>
                <a:spcPct val="0"/>
              </a:spcBef>
            </a:pPr>
            <a:endParaRPr lang="en-US" sz="2400" spc="-72">
              <a:solidFill>
                <a:srgbClr val="000000"/>
              </a:solidFill>
              <a:latin typeface="Roboto"/>
              <a:ea typeface="Roboto"/>
              <a:cs typeface="Roboto"/>
              <a:sym typeface="Roboto"/>
            </a:endParaRP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15. DỊCH VỤ VÀ TIẾN TRÌNH NỀN (DAEMON)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829267" y="4727429"/>
            <a:ext cx="10629466" cy="2974139"/>
          </a:xfrm>
          <a:custGeom>
            <a:avLst/>
            <a:gdLst/>
            <a:ahLst/>
            <a:cxnLst/>
            <a:rect l="l" t="t" r="r" b="b"/>
            <a:pathLst>
              <a:path w="10629466" h="2974139">
                <a:moveTo>
                  <a:pt x="0" y="0"/>
                </a:moveTo>
                <a:lnTo>
                  <a:pt x="10629466" y="0"/>
                </a:lnTo>
                <a:lnTo>
                  <a:pt x="10629466" y="2974139"/>
                </a:lnTo>
                <a:lnTo>
                  <a:pt x="0" y="2974139"/>
                </a:lnTo>
                <a:lnTo>
                  <a:pt x="0" y="0"/>
                </a:lnTo>
                <a:close/>
              </a:path>
            </a:pathLst>
          </a:custGeom>
          <a:blipFill>
            <a:blip r:embed="rId2"/>
            <a:stretch>
              <a:fillRect/>
            </a:stretch>
          </a:blipFill>
        </p:spPr>
      </p:sp>
      <p:sp>
        <p:nvSpPr>
          <p:cNvPr id="9" name="TextBox 9"/>
          <p:cNvSpPr txBox="1"/>
          <p:nvPr/>
        </p:nvSpPr>
        <p:spPr>
          <a:xfrm>
            <a:off x="1409290" y="3820323"/>
            <a:ext cx="9273894" cy="7334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journalctl</a:t>
            </a:r>
            <a:r>
              <a:rPr lang="en-US" sz="2400" spc="-72">
                <a:solidFill>
                  <a:srgbClr val="000000"/>
                </a:solidFill>
                <a:latin typeface="Roboto"/>
                <a:ea typeface="Roboto"/>
                <a:cs typeface="Roboto"/>
                <a:sym typeface="Roboto"/>
              </a:rPr>
              <a:t>: Dùng để xem log của systemd và các dịch vụ (daemon).</a:t>
            </a:r>
          </a:p>
          <a:p>
            <a:pPr algn="just">
              <a:lnSpc>
                <a:spcPts val="2880"/>
              </a:lnSpc>
              <a:spcBef>
                <a:spcPct val="0"/>
              </a:spcBef>
            </a:pPr>
            <a:endParaRPr lang="en-US" sz="2400" spc="-72">
              <a:solidFill>
                <a:srgbClr val="000000"/>
              </a:solidFill>
              <a:latin typeface="Roboto"/>
              <a:ea typeface="Roboto"/>
              <a:cs typeface="Roboto"/>
              <a:sym typeface="Roboto"/>
            </a:endParaRP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15. DỊCH VỤ VÀ TIẾN TRÌNH NỀN (DAEMON)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643125" y="4523951"/>
            <a:ext cx="5166120" cy="2530311"/>
          </a:xfrm>
          <a:custGeom>
            <a:avLst/>
            <a:gdLst/>
            <a:ahLst/>
            <a:cxnLst/>
            <a:rect l="l" t="t" r="r" b="b"/>
            <a:pathLst>
              <a:path w="5166120" h="2530311">
                <a:moveTo>
                  <a:pt x="0" y="0"/>
                </a:moveTo>
                <a:lnTo>
                  <a:pt x="5166120" y="0"/>
                </a:lnTo>
                <a:lnTo>
                  <a:pt x="5166120" y="2530311"/>
                </a:lnTo>
                <a:lnTo>
                  <a:pt x="0" y="2530311"/>
                </a:lnTo>
                <a:lnTo>
                  <a:pt x="0" y="0"/>
                </a:lnTo>
                <a:close/>
              </a:path>
            </a:pathLst>
          </a:custGeom>
          <a:blipFill>
            <a:blip r:embed="rId2"/>
            <a:stretch>
              <a:fillRect r="-107749"/>
            </a:stretch>
          </a:blipFill>
        </p:spPr>
      </p:sp>
      <p:sp>
        <p:nvSpPr>
          <p:cNvPr id="9" name="TextBox 9"/>
          <p:cNvSpPr txBox="1"/>
          <p:nvPr/>
        </p:nvSpPr>
        <p:spPr>
          <a:xfrm>
            <a:off x="1393506" y="3485726"/>
            <a:ext cx="9273894" cy="7334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service</a:t>
            </a:r>
            <a:r>
              <a:rPr lang="en-US" sz="2400" spc="-72">
                <a:solidFill>
                  <a:srgbClr val="000000"/>
                </a:solidFill>
                <a:latin typeface="Roboto"/>
                <a:ea typeface="Roboto"/>
                <a:cs typeface="Roboto"/>
                <a:sym typeface="Roboto"/>
              </a:rPr>
              <a:t>: Lệnh cũ, tương thích hệ thống dùng SysVinit</a:t>
            </a:r>
          </a:p>
          <a:p>
            <a:pPr algn="just">
              <a:lnSpc>
                <a:spcPts val="2880"/>
              </a:lnSpc>
              <a:spcBef>
                <a:spcPct val="0"/>
              </a:spcBef>
            </a:pPr>
            <a:endParaRPr lang="en-US" sz="2400" spc="-72">
              <a:solidFill>
                <a:srgbClr val="000000"/>
              </a:solidFill>
              <a:latin typeface="Roboto"/>
              <a:ea typeface="Roboto"/>
              <a:cs typeface="Roboto"/>
              <a:sym typeface="Roboto"/>
            </a:endParaRPr>
          </a:p>
        </p:txBody>
      </p:sp>
      <p:sp>
        <p:nvSpPr>
          <p:cNvPr id="10" name="TextBox 10"/>
          <p:cNvSpPr txBox="1"/>
          <p:nvPr/>
        </p:nvSpPr>
        <p:spPr>
          <a:xfrm>
            <a:off x="388532" y="716553"/>
            <a:ext cx="5641920" cy="103822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5: QUẢN LÝ TIẾN TRÌNH VÀ HỆ THỐNG</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15. DỊCH VỤ VÀ TIẾN TRÌNH NỀN (DAEMON)</a:t>
            </a:r>
          </a:p>
        </p:txBody>
      </p:sp>
      <p:sp>
        <p:nvSpPr>
          <p:cNvPr id="13" name="TextBox 13"/>
          <p:cNvSpPr txBox="1"/>
          <p:nvPr/>
        </p:nvSpPr>
        <p:spPr>
          <a:xfrm>
            <a:off x="8880291" y="4874706"/>
            <a:ext cx="6658569" cy="1819275"/>
          </a:xfrm>
          <a:prstGeom prst="rect">
            <a:avLst/>
          </a:prstGeom>
        </p:spPr>
        <p:txBody>
          <a:bodyPr lIns="0" tIns="0" rIns="0" bIns="0" rtlCol="0" anchor="t">
            <a:spAutoFit/>
          </a:bodyPr>
          <a:lstStyle/>
          <a:p>
            <a:pPr marL="518162" lvl="1" indent="-259081" algn="just">
              <a:lnSpc>
                <a:spcPts val="2880"/>
              </a:lnSpc>
              <a:spcBef>
                <a:spcPct val="0"/>
              </a:spcBef>
              <a:buFont typeface="Arial"/>
              <a:buChar char="•"/>
            </a:pPr>
            <a:r>
              <a:rPr lang="en-US" sz="2400" b="1" spc="-72">
                <a:solidFill>
                  <a:srgbClr val="000000"/>
                </a:solidFill>
                <a:latin typeface="Roboto Bold"/>
                <a:ea typeface="Roboto Bold"/>
                <a:cs typeface="Roboto Bold"/>
                <a:sym typeface="Roboto Bold"/>
              </a:rPr>
              <a:t>Start/stop/restart dịch vụ.</a:t>
            </a:r>
          </a:p>
          <a:p>
            <a:pPr marL="1036323" lvl="2" indent="-345441" algn="just">
              <a:lnSpc>
                <a:spcPts val="2880"/>
              </a:lnSpc>
              <a:spcBef>
                <a:spcPct val="0"/>
              </a:spcBef>
              <a:buFont typeface="Arial"/>
              <a:buChar char="⚬"/>
            </a:pPr>
            <a:r>
              <a:rPr lang="en-US" sz="2400" spc="-72">
                <a:solidFill>
                  <a:srgbClr val="000000"/>
                </a:solidFill>
                <a:latin typeface="Roboto"/>
                <a:ea typeface="Roboto"/>
                <a:cs typeface="Roboto"/>
                <a:sym typeface="Roboto"/>
              </a:rPr>
              <a:t>Start – Khởi động dịch vụ</a:t>
            </a:r>
          </a:p>
          <a:p>
            <a:pPr marL="1036323" lvl="2" indent="-345441" algn="just">
              <a:lnSpc>
                <a:spcPts val="2880"/>
              </a:lnSpc>
              <a:spcBef>
                <a:spcPct val="0"/>
              </a:spcBef>
              <a:buFont typeface="Arial"/>
              <a:buChar char="⚬"/>
            </a:pPr>
            <a:r>
              <a:rPr lang="en-US" sz="2400" spc="-72">
                <a:solidFill>
                  <a:srgbClr val="000000"/>
                </a:solidFill>
                <a:latin typeface="Roboto"/>
                <a:ea typeface="Roboto"/>
                <a:cs typeface="Roboto"/>
                <a:sym typeface="Roboto"/>
              </a:rPr>
              <a:t>Stop – Dừng dịch vụ đang chạy.</a:t>
            </a:r>
          </a:p>
          <a:p>
            <a:pPr marL="1036323" lvl="2" indent="-345441" algn="just">
              <a:lnSpc>
                <a:spcPts val="2880"/>
              </a:lnSpc>
              <a:spcBef>
                <a:spcPct val="0"/>
              </a:spcBef>
              <a:buFont typeface="Arial"/>
              <a:buChar char="⚬"/>
            </a:pPr>
            <a:r>
              <a:rPr lang="en-US" sz="2400" spc="-72">
                <a:solidFill>
                  <a:srgbClr val="000000"/>
                </a:solidFill>
                <a:latin typeface="Roboto"/>
                <a:ea typeface="Roboto"/>
                <a:cs typeface="Roboto"/>
                <a:sym typeface="Roboto"/>
              </a:rPr>
              <a:t>Restart – Khởi động lại dịch vụ dùng khi thay đổi cấu hình hoặc muốn làm mới dịch vụ.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28700" y="3267162"/>
            <a:ext cx="8503591" cy="5867478"/>
          </a:xfrm>
          <a:custGeom>
            <a:avLst/>
            <a:gdLst/>
            <a:ahLst/>
            <a:cxnLst/>
            <a:rect l="l" t="t" r="r" b="b"/>
            <a:pathLst>
              <a:path w="8503591" h="5867478">
                <a:moveTo>
                  <a:pt x="0" y="0"/>
                </a:moveTo>
                <a:lnTo>
                  <a:pt x="8503591" y="0"/>
                </a:lnTo>
                <a:lnTo>
                  <a:pt x="8503591" y="5867478"/>
                </a:lnTo>
                <a:lnTo>
                  <a:pt x="0" y="5867478"/>
                </a:lnTo>
                <a:lnTo>
                  <a:pt x="0" y="0"/>
                </a:lnTo>
                <a:close/>
              </a:path>
            </a:pathLst>
          </a:custGeom>
          <a:blipFill>
            <a:blip r:embed="rId2"/>
            <a:stretch>
              <a:fillRect/>
            </a:stretch>
          </a:blipFill>
        </p:spPr>
      </p:sp>
      <p:sp>
        <p:nvSpPr>
          <p:cNvPr id="9" name="TextBox 9"/>
          <p:cNvSpPr txBox="1"/>
          <p:nvPr/>
        </p:nvSpPr>
        <p:spPr>
          <a:xfrm>
            <a:off x="388532" y="2619462"/>
            <a:ext cx="7152450" cy="542925"/>
          </a:xfrm>
          <a:prstGeom prst="rect">
            <a:avLst/>
          </a:prstGeom>
        </p:spPr>
        <p:txBody>
          <a:bodyPr lIns="0" tIns="0" rIns="0" bIns="0" rtlCol="0" anchor="t">
            <a:spAutoFit/>
          </a:bodyPr>
          <a:lstStyle/>
          <a:p>
            <a:pPr marL="777240" lvl="1" indent="-388620" algn="l">
              <a:lnSpc>
                <a:spcPts val="4320"/>
              </a:lnSpc>
              <a:buAutoNum type="arabicPeriod"/>
            </a:pPr>
            <a:r>
              <a:rPr lang="en-US" sz="3600" b="1" spc="-107">
                <a:solidFill>
                  <a:srgbClr val="2A58A9"/>
                </a:solidFill>
                <a:latin typeface="Barlow SemiCondensed Bold"/>
                <a:ea typeface="Barlow SemiCondensed Bold"/>
                <a:cs typeface="Barlow SemiCondensed Bold"/>
                <a:sym typeface="Barlow SemiCondensed Bold"/>
              </a:rPr>
              <a:t>LINUX LÀ GÌ?</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224789" y="4346407"/>
            <a:ext cx="6287820" cy="2533650"/>
          </a:xfrm>
          <a:prstGeom prst="rect">
            <a:avLst/>
          </a:prstGeom>
        </p:spPr>
        <p:txBody>
          <a:bodyPr lIns="0" tIns="0" rIns="0" bIns="0" rtlCol="0" anchor="t">
            <a:spAutoFit/>
          </a:bodyPr>
          <a:lstStyle/>
          <a:p>
            <a:pPr algn="just">
              <a:lnSpc>
                <a:spcPts val="3359"/>
              </a:lnSpc>
              <a:spcBef>
                <a:spcPct val="0"/>
              </a:spcBef>
            </a:pPr>
            <a:r>
              <a:rPr lang="en-US" sz="2799" spc="-83">
                <a:solidFill>
                  <a:srgbClr val="000000"/>
                </a:solidFill>
                <a:latin typeface="Roboto"/>
                <a:ea typeface="Roboto"/>
                <a:cs typeface="Roboto"/>
                <a:sym typeface="Roboto"/>
              </a:rPr>
              <a:t>=&gt; </a:t>
            </a:r>
            <a:r>
              <a:rPr lang="en-US" sz="2799" b="1" spc="-83">
                <a:solidFill>
                  <a:srgbClr val="000000"/>
                </a:solidFill>
                <a:latin typeface="Roboto Bold"/>
                <a:ea typeface="Roboto Bold"/>
                <a:cs typeface="Roboto Bold"/>
                <a:sym typeface="Roboto Bold"/>
              </a:rPr>
              <a:t>Kết luận:</a:t>
            </a:r>
          </a:p>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Linux Kernel: Lõi của hệ điều hành, quản lý phần cứng và tài nguyên.</a:t>
            </a:r>
          </a:p>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Bản phân phối (Distro): Ubuntu, CentOS, Debian… cung cấp giao diện, trình quản lý gói, phần mềm sẵn có.</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022739" y="3546526"/>
            <a:ext cx="6444935" cy="3540871"/>
          </a:xfrm>
          <a:custGeom>
            <a:avLst/>
            <a:gdLst/>
            <a:ahLst/>
            <a:cxnLst/>
            <a:rect l="l" t="t" r="r" b="b"/>
            <a:pathLst>
              <a:path w="6444935" h="3540871">
                <a:moveTo>
                  <a:pt x="0" y="0"/>
                </a:moveTo>
                <a:lnTo>
                  <a:pt x="6444935" y="0"/>
                </a:lnTo>
                <a:lnTo>
                  <a:pt x="6444935" y="3540872"/>
                </a:lnTo>
                <a:lnTo>
                  <a:pt x="0" y="3540872"/>
                </a:lnTo>
                <a:lnTo>
                  <a:pt x="0" y="0"/>
                </a:lnTo>
                <a:close/>
              </a:path>
            </a:pathLst>
          </a:custGeom>
          <a:blipFill>
            <a:blip r:embed="rId2"/>
            <a:stretch>
              <a:fillRect r="-44297"/>
            </a:stretch>
          </a:blipFill>
        </p:spPr>
      </p:sp>
      <p:sp>
        <p:nvSpPr>
          <p:cNvPr id="9" name="TextBox 9"/>
          <p:cNvSpPr txBox="1"/>
          <p:nvPr/>
        </p:nvSpPr>
        <p:spPr>
          <a:xfrm>
            <a:off x="1413247" y="3820323"/>
            <a:ext cx="8275055" cy="369570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apt </a:t>
            </a:r>
            <a:r>
              <a:rPr lang="en-US" sz="2700" spc="-81">
                <a:solidFill>
                  <a:srgbClr val="000000"/>
                </a:solidFill>
                <a:latin typeface="Roboto"/>
                <a:ea typeface="Roboto"/>
                <a:cs typeface="Roboto"/>
                <a:sym typeface="Roboto"/>
              </a:rPr>
              <a:t>là công cụ quản lý gói được dùng trong hệ điều hành Debian và các bản phân phối dựa trên nó như Ubuntu. </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=&gt; Cho phép người dùng cài đặt, cập nhật, gỡ bỏ và quản lý các phần mềm từ kho lưu trữ (repository) của hệ thống.</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apt-get:</a:t>
            </a:r>
            <a:r>
              <a:rPr lang="en-US" sz="2700" spc="-81">
                <a:solidFill>
                  <a:srgbClr val="000000"/>
                </a:solidFill>
                <a:latin typeface="Roboto"/>
                <a:ea typeface="Roboto"/>
                <a:cs typeface="Roboto"/>
                <a:sym typeface="Roboto"/>
              </a:rPr>
              <a:t> công cụ cũ nhưng mạnh mẽ hơn apt, thường được dùng trong script tự động.</a:t>
            </a:r>
          </a:p>
          <a:p>
            <a:pPr algn="just">
              <a:lnSpc>
                <a:spcPts val="3240"/>
              </a:lnSpc>
              <a:spcBef>
                <a:spcPct val="0"/>
              </a:spcBef>
            </a:pPr>
            <a:endParaRPr lang="en-US" sz="2700" spc="-81">
              <a:solidFill>
                <a:srgbClr val="000000"/>
              </a:solidFill>
              <a:latin typeface="Roboto"/>
              <a:ea typeface="Roboto"/>
              <a:cs typeface="Roboto"/>
              <a:sym typeface="Roboto"/>
            </a:endParaRP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6: QUẢN LÝ GÓI PHẦN MỀM</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16. TRÌNH QUẢN LÝ GÓI (PACKAGE MANAGER)</a:t>
            </a:r>
          </a:p>
        </p:txBody>
      </p:sp>
      <p:sp>
        <p:nvSpPr>
          <p:cNvPr id="13" name="TextBox 13"/>
          <p:cNvSpPr txBox="1"/>
          <p:nvPr/>
        </p:nvSpPr>
        <p:spPr>
          <a:xfrm>
            <a:off x="1413247" y="7716048"/>
            <a:ext cx="14485233" cy="123825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yum </a:t>
            </a:r>
            <a:r>
              <a:rPr lang="en-US" sz="2700" spc="-81">
                <a:solidFill>
                  <a:srgbClr val="000000"/>
                </a:solidFill>
                <a:latin typeface="Roboto"/>
                <a:ea typeface="Roboto"/>
                <a:cs typeface="Roboto"/>
                <a:sym typeface="Roboto"/>
              </a:rPr>
              <a:t>(Yellowdog Updater Modified) là công cụ quản lý gói trên hệ điều hành họ Red Hat.</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dnf </a:t>
            </a:r>
            <a:r>
              <a:rPr lang="en-US" sz="2700" spc="-81">
                <a:solidFill>
                  <a:srgbClr val="000000"/>
                </a:solidFill>
                <a:latin typeface="Roboto"/>
                <a:ea typeface="Roboto"/>
                <a:cs typeface="Roboto"/>
                <a:sym typeface="Roboto"/>
              </a:rPr>
              <a:t>là phiên bản kế nhiệm của yum, hỗ trợ xử lý phụ thuộc nhanh hơn và có hiệu suất tốt hơn.</a:t>
            </a:r>
          </a:p>
          <a:p>
            <a:pPr algn="just">
              <a:lnSpc>
                <a:spcPts val="3240"/>
              </a:lnSpc>
              <a:spcBef>
                <a:spcPct val="0"/>
              </a:spcBef>
            </a:pPr>
            <a:endParaRPr lang="en-US" sz="2700" spc="-81">
              <a:solidFill>
                <a:srgbClr val="00000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413247" y="3820323"/>
            <a:ext cx="16083032" cy="451485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sudo apt install:</a:t>
            </a:r>
            <a:r>
              <a:rPr lang="en-US" sz="2700" spc="-81">
                <a:solidFill>
                  <a:srgbClr val="000000"/>
                </a:solidFill>
                <a:latin typeface="Roboto"/>
                <a:ea typeface="Roboto"/>
                <a:cs typeface="Roboto"/>
                <a:sym typeface="Roboto"/>
              </a:rPr>
              <a:t> tải và cài đặt phần mềm từ kho chính thức. sudo: cho phép chạy lệnh với quyền quản trị (root).</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sudo apt remove:</a:t>
            </a:r>
            <a:r>
              <a:rPr lang="en-US" sz="2700" spc="-81">
                <a:solidFill>
                  <a:srgbClr val="000000"/>
                </a:solidFill>
                <a:latin typeface="Roboto"/>
                <a:ea typeface="Roboto"/>
                <a:cs typeface="Roboto"/>
                <a:sym typeface="Roboto"/>
              </a:rPr>
              <a:t> Xóa gói phần mềm khỏi hệ thống nhưng vẫn giữ lại file cấu hình (để cài lại nhanh sau này).</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apt update: </a:t>
            </a:r>
            <a:r>
              <a:rPr lang="en-US" sz="2700" spc="-81">
                <a:solidFill>
                  <a:srgbClr val="000000"/>
                </a:solidFill>
                <a:latin typeface="Roboto"/>
                <a:ea typeface="Roboto"/>
                <a:cs typeface="Roboto"/>
                <a:sym typeface="Roboto"/>
              </a:rPr>
              <a:t>Lấy về danh sách mới nhất của các phần mềm từ repository. Không cài đặt hay nâng cấp phần mềm — chỉ cập nhật thông tin.</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apt upgrade: </a:t>
            </a:r>
            <a:r>
              <a:rPr lang="en-US" sz="2700" spc="-81">
                <a:solidFill>
                  <a:srgbClr val="000000"/>
                </a:solidFill>
                <a:latin typeface="Roboto"/>
                <a:ea typeface="Roboto"/>
                <a:cs typeface="Roboto"/>
                <a:sym typeface="Roboto"/>
              </a:rPr>
              <a:t>Cập nhật tất cả gói phần mềm hiện có lên phiên bản mới nhất (theo danh sách từ apt update). Dùng sau khi chạy apt update.</a:t>
            </a:r>
          </a:p>
          <a:p>
            <a:pPr marL="582930" lvl="1" indent="-291465" algn="just">
              <a:lnSpc>
                <a:spcPts val="3240"/>
              </a:lnSpc>
              <a:buFont typeface="Arial"/>
              <a:buChar char="•"/>
            </a:pPr>
            <a:r>
              <a:rPr lang="en-US" sz="2700" spc="-81">
                <a:solidFill>
                  <a:srgbClr val="000000"/>
                </a:solidFill>
                <a:latin typeface="Roboto"/>
                <a:ea typeface="Roboto"/>
                <a:cs typeface="Roboto"/>
                <a:sym typeface="Roboto"/>
              </a:rPr>
              <a:t>Kiểm tra package đang cài đặt: dpkg -l.</a:t>
            </a:r>
          </a:p>
          <a:p>
            <a:pPr marL="1165860" lvl="2" indent="-388620" algn="just">
              <a:lnSpc>
                <a:spcPts val="3240"/>
              </a:lnSpc>
              <a:buFont typeface="Arial"/>
              <a:buChar char="⚬"/>
            </a:pPr>
            <a:r>
              <a:rPr lang="en-US" sz="2700" b="1" spc="-81">
                <a:solidFill>
                  <a:srgbClr val="000000"/>
                </a:solidFill>
                <a:latin typeface="Roboto Bold"/>
                <a:ea typeface="Roboto Bold"/>
                <a:cs typeface="Roboto Bold"/>
                <a:sym typeface="Roboto Bold"/>
              </a:rPr>
              <a:t>dpkg -l:</a:t>
            </a:r>
            <a:r>
              <a:rPr lang="en-US" sz="2700" spc="-81">
                <a:solidFill>
                  <a:srgbClr val="000000"/>
                </a:solidFill>
                <a:latin typeface="Roboto"/>
                <a:ea typeface="Roboto"/>
                <a:cs typeface="Roboto"/>
                <a:sym typeface="Roboto"/>
              </a:rPr>
              <a:t> liệt kê tất cả các gói đã được cài đặt.</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Tìm 1 gói cụ thể dùng grep để lọc theo tên phần mềm: dpkg -l | grep nginx</a:t>
            </a:r>
          </a:p>
          <a:p>
            <a:pPr algn="just">
              <a:lnSpc>
                <a:spcPts val="3240"/>
              </a:lnSpc>
              <a:spcBef>
                <a:spcPct val="0"/>
              </a:spcBef>
            </a:pPr>
            <a:endParaRPr lang="en-US" sz="2700" spc="-81">
              <a:solidFill>
                <a:srgbClr val="000000"/>
              </a:solidFill>
              <a:latin typeface="Roboto"/>
              <a:ea typeface="Roboto"/>
              <a:cs typeface="Roboto"/>
              <a:sym typeface="Roboto"/>
            </a:endParaRPr>
          </a:p>
        </p:txBody>
      </p:sp>
      <p:sp>
        <p:nvSpPr>
          <p:cNvPr id="9" name="TextBox 9"/>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6: QUẢN LÝ GÓI PHẦN MỀM</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17. CÀI ĐẶT VÀ GỠ BỎ PHẦN MỀM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894346" y="6182523"/>
            <a:ext cx="11120833" cy="2810103"/>
          </a:xfrm>
          <a:custGeom>
            <a:avLst/>
            <a:gdLst/>
            <a:ahLst/>
            <a:cxnLst/>
            <a:rect l="l" t="t" r="r" b="b"/>
            <a:pathLst>
              <a:path w="11120833" h="2810103">
                <a:moveTo>
                  <a:pt x="0" y="0"/>
                </a:moveTo>
                <a:lnTo>
                  <a:pt x="11120833" y="0"/>
                </a:lnTo>
                <a:lnTo>
                  <a:pt x="11120833" y="2810103"/>
                </a:lnTo>
                <a:lnTo>
                  <a:pt x="0" y="2810103"/>
                </a:lnTo>
                <a:lnTo>
                  <a:pt x="0" y="0"/>
                </a:lnTo>
                <a:close/>
              </a:path>
            </a:pathLst>
          </a:custGeom>
          <a:blipFill>
            <a:blip r:embed="rId2"/>
            <a:stretch>
              <a:fillRect/>
            </a:stretch>
          </a:blipFill>
        </p:spPr>
      </p:sp>
      <p:sp>
        <p:nvSpPr>
          <p:cNvPr id="9" name="TextBox 9"/>
          <p:cNvSpPr txBox="1"/>
          <p:nvPr/>
        </p:nvSpPr>
        <p:spPr>
          <a:xfrm>
            <a:off x="1413247" y="3820323"/>
            <a:ext cx="16083032" cy="205740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Tạo lệnh tắt trong file ~/.bashrc.</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alias ll='ls -alF'.</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alias giúp tạo lệnh rút gọn thay cho các lệnh dài, giúp tiết kiệm thời gian và tránh gõ sai.</a:t>
            </a:r>
          </a:p>
          <a:p>
            <a:pPr marL="1165860" lvl="2" indent="-388620" algn="just">
              <a:lnSpc>
                <a:spcPts val="3240"/>
              </a:lnSpc>
              <a:spcBef>
                <a:spcPct val="0"/>
              </a:spcBef>
              <a:buFont typeface="Arial"/>
              <a:buChar char="⚬"/>
            </a:pPr>
            <a:r>
              <a:rPr lang="en-US" sz="2700" spc="-81">
                <a:solidFill>
                  <a:srgbClr val="000000"/>
                </a:solidFill>
                <a:latin typeface="Roboto"/>
                <a:ea typeface="Roboto"/>
                <a:cs typeface="Roboto"/>
                <a:sym typeface="Roboto"/>
              </a:rPr>
              <a:t>Alias chỉ tồn tại trong phiên làm việc hiện tại. Nếu muốn lưu vĩnh viễn, thêm vào file ~/.bashrc hoặc ~/.bash_aliases.</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6: QUẢN LÝ GÓI PHẦN MỀM</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18. TẠO VÀ SỬ DỤNG ALIAS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413247" y="3337949"/>
            <a:ext cx="16083032" cy="5743575"/>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ping</a:t>
            </a:r>
            <a:r>
              <a:rPr lang="en-US" sz="2700" spc="-81">
                <a:solidFill>
                  <a:srgbClr val="000000"/>
                </a:solidFill>
                <a:latin typeface="Roboto"/>
                <a:ea typeface="Roboto"/>
                <a:cs typeface="Roboto"/>
                <a:sym typeface="Roboto"/>
              </a:rPr>
              <a:t>: kiểm tra xem máy có thể két nối tới internet hay không ping 192.168.126.100</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ifconfig</a:t>
            </a:r>
            <a:r>
              <a:rPr lang="en-US" sz="2700" spc="-81">
                <a:solidFill>
                  <a:srgbClr val="000000"/>
                </a:solidFill>
                <a:latin typeface="Roboto"/>
                <a:ea typeface="Roboto"/>
                <a:cs typeface="Roboto"/>
                <a:sym typeface="Roboto"/>
              </a:rPr>
              <a:t>: dùng để hiển thị các thông tin của máy tính đang muốn kiểm tra như Host, địa chỉ IP và DNS.</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ip addr:</a:t>
            </a:r>
            <a:r>
              <a:rPr lang="en-US" sz="2700" spc="-81">
                <a:solidFill>
                  <a:srgbClr val="000000"/>
                </a:solidFill>
                <a:latin typeface="Roboto"/>
                <a:ea typeface="Roboto"/>
                <a:cs typeface="Roboto"/>
                <a:sym typeface="Roboto"/>
              </a:rPr>
              <a:t> thay thế ifconfig xem cấu hình địa chỉ IP</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netstat: </a:t>
            </a:r>
            <a:r>
              <a:rPr lang="en-US" sz="2700" spc="-81">
                <a:solidFill>
                  <a:srgbClr val="000000"/>
                </a:solidFill>
                <a:latin typeface="Roboto"/>
                <a:ea typeface="Roboto"/>
                <a:cs typeface="Roboto"/>
                <a:sym typeface="Roboto"/>
              </a:rPr>
              <a:t>liệt kê các kết nối mạng, cổng đang mở, và các dịch vujd dnag lắng nghe</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netstat -tlpun:</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t: Hiển thị các kết nối TCP.</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u: Hiển thị các kết nối UDP.</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l: Hiển thị các cổng đang lắng nghe (listening).</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p: Hiển thị ID chương trình (PID) và tên chương trình đang sử dụng cổng đó.</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n: Hiển thị địa chỉ IP và số cổng theo định dạng số, thay vì cố gắng phân giải chúng thành tên máy chủ và tên dịch vụ, giúp tăng tốc độ hiển thị.</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ss </a:t>
            </a:r>
            <a:r>
              <a:rPr lang="en-US" sz="2700" spc="-81">
                <a:solidFill>
                  <a:srgbClr val="000000"/>
                </a:solidFill>
                <a:latin typeface="Roboto"/>
                <a:ea typeface="Roboto"/>
                <a:cs typeface="Roboto"/>
                <a:sym typeface="Roboto"/>
              </a:rPr>
              <a:t>công cụ mới nhanh hơn netstat dùng để kiểm tra các kết nối mạng và cổng</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curl: </a:t>
            </a:r>
            <a:r>
              <a:rPr lang="en-US" sz="2700" spc="-81">
                <a:solidFill>
                  <a:srgbClr val="000000"/>
                </a:solidFill>
                <a:latin typeface="Roboto"/>
                <a:ea typeface="Roboto"/>
                <a:cs typeface="Roboto"/>
                <a:sym typeface="Roboto"/>
              </a:rPr>
              <a:t>gửi yêu cầu dến một địa chỉ url kiểm tra phản hòi của mảng.</a:t>
            </a:r>
          </a:p>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wget:</a:t>
            </a:r>
            <a:r>
              <a:rPr lang="en-US" sz="2700" spc="-81">
                <a:solidFill>
                  <a:srgbClr val="000000"/>
                </a:solidFill>
                <a:latin typeface="Roboto"/>
                <a:ea typeface="Roboto"/>
                <a:cs typeface="Roboto"/>
                <a:sym typeface="Roboto"/>
              </a:rPr>
              <a:t> tải file hoặc nội dung phản hồi của website</a:t>
            </a:r>
          </a:p>
        </p:txBody>
      </p:sp>
      <p:sp>
        <p:nvSpPr>
          <p:cNvPr id="9" name="TextBox 9"/>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7: LÀM VIỆC VỚI MẠNG (NETWORKING)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19. LỆNH KIỂM TRA MẠNG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539541" y="5804924"/>
            <a:ext cx="11208917" cy="2893093"/>
          </a:xfrm>
          <a:custGeom>
            <a:avLst/>
            <a:gdLst/>
            <a:ahLst/>
            <a:cxnLst/>
            <a:rect l="l" t="t" r="r" b="b"/>
            <a:pathLst>
              <a:path w="11208917" h="2893093">
                <a:moveTo>
                  <a:pt x="0" y="0"/>
                </a:moveTo>
                <a:lnTo>
                  <a:pt x="11208918" y="0"/>
                </a:lnTo>
                <a:lnTo>
                  <a:pt x="11208918" y="2893092"/>
                </a:lnTo>
                <a:lnTo>
                  <a:pt x="0" y="2893092"/>
                </a:lnTo>
                <a:lnTo>
                  <a:pt x="0" y="0"/>
                </a:lnTo>
                <a:close/>
              </a:path>
            </a:pathLst>
          </a:custGeom>
          <a:blipFill>
            <a:blip r:embed="rId2"/>
            <a:stretch>
              <a:fillRect/>
            </a:stretch>
          </a:blipFill>
        </p:spPr>
      </p:sp>
      <p:sp>
        <p:nvSpPr>
          <p:cNvPr id="9" name="TextBox 9"/>
          <p:cNvSpPr txBox="1"/>
          <p:nvPr/>
        </p:nvSpPr>
        <p:spPr>
          <a:xfrm>
            <a:off x="1413247" y="3337949"/>
            <a:ext cx="16083032" cy="2466975"/>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ssh user@ip</a:t>
            </a:r>
            <a:r>
              <a:rPr lang="en-US" sz="2700" spc="-81">
                <a:solidFill>
                  <a:srgbClr val="000000"/>
                </a:solidFill>
                <a:latin typeface="Roboto"/>
                <a:ea typeface="Roboto"/>
                <a:cs typeface="Roboto"/>
                <a:sym typeface="Roboto"/>
              </a:rPr>
              <a:t>: kết nối từ xa tới máy chủ Linux thông qua giao thức SSH.</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VD: ssh huepth@192.168.126.99</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scp:</a:t>
            </a:r>
            <a:r>
              <a:rPr lang="en-US" sz="2700" spc="-81">
                <a:solidFill>
                  <a:srgbClr val="000000"/>
                </a:solidFill>
                <a:latin typeface="Roboto"/>
                <a:ea typeface="Roboto"/>
                <a:cs typeface="Roboto"/>
                <a:sym typeface="Roboto"/>
              </a:rPr>
              <a:t> sao chép file qua SSH</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VD: scp text.txt huepth@192.168.126.99:/home/huepth</a:t>
            </a:r>
          </a:p>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rsync: </a:t>
            </a:r>
            <a:r>
              <a:rPr lang="en-US" sz="2700" spc="-81">
                <a:solidFill>
                  <a:srgbClr val="000000"/>
                </a:solidFill>
                <a:latin typeface="Roboto"/>
                <a:ea typeface="Roboto"/>
                <a:cs typeface="Roboto"/>
                <a:sym typeface="Roboto"/>
              </a:rPr>
              <a:t>Dùng để đồng bộ dữ liệu giữa hai máy, chỉ sao chép phần thay đổi (nhanh hơn scp)</a:t>
            </a:r>
          </a:p>
          <a:p>
            <a:pPr algn="just">
              <a:lnSpc>
                <a:spcPts val="3240"/>
              </a:lnSpc>
              <a:spcBef>
                <a:spcPct val="0"/>
              </a:spcBef>
            </a:pPr>
            <a:endParaRPr lang="en-US" sz="2700" spc="-81">
              <a:solidFill>
                <a:srgbClr val="000000"/>
              </a:solidFill>
              <a:latin typeface="Roboto"/>
              <a:ea typeface="Roboto"/>
              <a:cs typeface="Roboto"/>
              <a:sym typeface="Roboto"/>
            </a:endParaRP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7: LÀM VIỆC VỚI MẠNG (NETWORKING)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20. KẾT NỐI SSH VÀ TRUYỀN FILE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990388" y="3486948"/>
            <a:ext cx="13101955" cy="2466975"/>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Thiết lập SSH key (ssh-keygen, ssh-copy-id).</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Mục đích: đăng nhập không cần mật khẩu bằng cặp khóa công khai - riêng tư.</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Tạo SSH key trên máy cục bộ: </a:t>
            </a:r>
            <a:r>
              <a:rPr lang="en-US" sz="2700" b="1" spc="-81">
                <a:solidFill>
                  <a:srgbClr val="000000"/>
                </a:solidFill>
                <a:latin typeface="Roboto Bold"/>
                <a:ea typeface="Roboto Bold"/>
                <a:cs typeface="Roboto Bold"/>
                <a:sym typeface="Roboto Bold"/>
              </a:rPr>
              <a:t>ssh-keygen</a:t>
            </a:r>
            <a:r>
              <a:rPr lang="en-US" sz="2700" spc="-81">
                <a:solidFill>
                  <a:srgbClr val="000000"/>
                </a:solidFill>
                <a:latin typeface="Roboto"/>
                <a:ea typeface="Roboto"/>
                <a:cs typeface="Roboto"/>
                <a:sym typeface="Roboto"/>
              </a:rPr>
              <a:t> =&gt; tạo khóa trong thư mục</a:t>
            </a:r>
            <a:r>
              <a:rPr lang="en-US" sz="2700" b="1" spc="-81">
                <a:solidFill>
                  <a:srgbClr val="000000"/>
                </a:solidFill>
                <a:latin typeface="Roboto Bold"/>
                <a:ea typeface="Roboto Bold"/>
                <a:cs typeface="Roboto Bold"/>
                <a:sym typeface="Roboto Bold"/>
              </a:rPr>
              <a:t> ~/.ssh/id_rsa </a:t>
            </a:r>
            <a:r>
              <a:rPr lang="en-US" sz="2700" spc="-81">
                <a:solidFill>
                  <a:srgbClr val="000000"/>
                </a:solidFill>
                <a:latin typeface="Roboto"/>
                <a:ea typeface="Roboto"/>
                <a:cs typeface="Roboto"/>
                <a:sym typeface="Roboto"/>
              </a:rPr>
              <a:t>và </a:t>
            </a:r>
            <a:r>
              <a:rPr lang="en-US" sz="2700" b="1" spc="-81">
                <a:solidFill>
                  <a:srgbClr val="000000"/>
                </a:solidFill>
                <a:latin typeface="Roboto Bold"/>
                <a:ea typeface="Roboto Bold"/>
                <a:cs typeface="Roboto Bold"/>
                <a:sym typeface="Roboto Bold"/>
              </a:rPr>
              <a:t>id_rsa.pub</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Sao chép khóa công khai lên máy chủ ssh-copy-id huepth@192.168.126.99</a:t>
            </a:r>
          </a:p>
          <a:p>
            <a:pPr marL="1165860" lvl="2" indent="-388620" algn="just">
              <a:lnSpc>
                <a:spcPts val="3240"/>
              </a:lnSpc>
              <a:spcBef>
                <a:spcPct val="0"/>
              </a:spcBef>
              <a:buFont typeface="Arial"/>
              <a:buChar char="⚬"/>
            </a:pPr>
            <a:r>
              <a:rPr lang="en-US" sz="2700" spc="-81">
                <a:solidFill>
                  <a:srgbClr val="000000"/>
                </a:solidFill>
                <a:latin typeface="Roboto"/>
                <a:ea typeface="Roboto"/>
                <a:cs typeface="Roboto"/>
                <a:sym typeface="Roboto"/>
              </a:rPr>
              <a:t>Đăng nhập không cần mật khẩu</a:t>
            </a:r>
          </a:p>
        </p:txBody>
      </p:sp>
      <p:sp>
        <p:nvSpPr>
          <p:cNvPr id="9" name="TextBox 9"/>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7: LÀM VIỆC VỚI MẠNG (NETWORKING)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20. KẾT NỐI SSH VÀ TRUYỀN FILE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990388" y="3486948"/>
            <a:ext cx="14631649" cy="543877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 ufw, iptables, ss -tuln.</a:t>
            </a:r>
          </a:p>
          <a:p>
            <a:pPr marL="1036323" lvl="2" indent="-345441" algn="just">
              <a:lnSpc>
                <a:spcPts val="2880"/>
              </a:lnSpc>
              <a:buFont typeface="Arial"/>
              <a:buChar char="⚬"/>
            </a:pPr>
            <a:r>
              <a:rPr lang="en-US" sz="2400" spc="-72">
                <a:solidFill>
                  <a:srgbClr val="000000"/>
                </a:solidFill>
                <a:latin typeface="Roboto"/>
                <a:ea typeface="Roboto"/>
                <a:cs typeface="Roboto"/>
                <a:sym typeface="Roboto"/>
              </a:rPr>
              <a:t>ufw (Uncomplicated Firewall): Công cụ quản lý tường lửa đơn giản trên Ubuntu/Debian.</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sudo ufw status: kiểm tra trạng thái tường lửa</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sudo ufw allow 22: mở cộng dịch vụ</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sudo ufw deny 21: chặn cổng cụ thể</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sudo uwf enable: kích hoạt tường lửa</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sudo uwf disable: tắt tường lửa</a:t>
            </a:r>
          </a:p>
          <a:p>
            <a:pPr marL="1036323" lvl="2" indent="-345441" algn="just">
              <a:lnSpc>
                <a:spcPts val="2880"/>
              </a:lnSpc>
              <a:buFont typeface="Arial"/>
              <a:buChar char="⚬"/>
            </a:pPr>
            <a:r>
              <a:rPr lang="en-US" sz="2400" spc="-72">
                <a:solidFill>
                  <a:srgbClr val="000000"/>
                </a:solidFill>
                <a:latin typeface="Roboto"/>
                <a:ea typeface="Roboto"/>
                <a:cs typeface="Roboto"/>
                <a:sym typeface="Roboto"/>
              </a:rPr>
              <a:t>iptables: Công cụ mạnh mẽ hơn để quản lý firewall ở mức kernel (thường dùng trên các bản CentOS/RedHat).</a:t>
            </a:r>
          </a:p>
          <a:p>
            <a:pPr marL="1036323" lvl="2" indent="-345441" algn="just">
              <a:lnSpc>
                <a:spcPts val="2880"/>
              </a:lnSpc>
              <a:buFont typeface="Arial"/>
              <a:buChar char="⚬"/>
            </a:pPr>
            <a:r>
              <a:rPr lang="en-US" sz="2400" spc="-72">
                <a:solidFill>
                  <a:srgbClr val="000000"/>
                </a:solidFill>
                <a:latin typeface="Roboto"/>
                <a:ea typeface="Roboto"/>
                <a:cs typeface="Roboto"/>
                <a:sym typeface="Roboto"/>
              </a:rPr>
              <a:t>ss -tuln:</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t: Hiển thị các kết nối TCP.</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u: Hiển thị các kết nối UDP.</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l: Hiển thị các cổng đang lắng nghe (listening).</a:t>
            </a:r>
          </a:p>
          <a:p>
            <a:pPr marL="1554485" lvl="3" indent="-388621" algn="just">
              <a:lnSpc>
                <a:spcPts val="2880"/>
              </a:lnSpc>
              <a:spcBef>
                <a:spcPct val="0"/>
              </a:spcBef>
              <a:buFont typeface="Arial"/>
              <a:buChar char="￭"/>
            </a:pPr>
            <a:r>
              <a:rPr lang="en-US" sz="2400" spc="-72">
                <a:solidFill>
                  <a:srgbClr val="000000"/>
                </a:solidFill>
                <a:latin typeface="Roboto"/>
                <a:ea typeface="Roboto"/>
                <a:cs typeface="Roboto"/>
                <a:sym typeface="Roboto"/>
              </a:rPr>
              <a:t>-n: Hiển thị địa chỉ IP và số cổng theo định dạng số, thay vì cố gắng phân giải chúng thành tên máy chủ và tên dịch vụ, giúp tăng tốc độ hiển thị.</a:t>
            </a:r>
          </a:p>
        </p:txBody>
      </p:sp>
      <p:sp>
        <p:nvSpPr>
          <p:cNvPr id="9" name="TextBox 9"/>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7: LÀM VIỆC VỚI MẠNG (NETWORKING)</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21. KIỂM TRA CỔNG VÀ FIREWALL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2020610" y="3443414"/>
            <a:ext cx="14631649" cy="4352925"/>
          </a:xfrm>
          <a:prstGeom prst="rect">
            <a:avLst/>
          </a:prstGeom>
        </p:spPr>
        <p:txBody>
          <a:bodyPr lIns="0" tIns="0" rIns="0" bIns="0" rtlCol="0" anchor="t">
            <a:spAutoFit/>
          </a:bodyPr>
          <a:lstStyle/>
          <a:p>
            <a:pPr marL="518162" lvl="1" indent="-259081" algn="just">
              <a:lnSpc>
                <a:spcPts val="2880"/>
              </a:lnSpc>
              <a:buFont typeface="Arial"/>
              <a:buChar char="•"/>
            </a:pPr>
            <a:r>
              <a:rPr lang="en-US" sz="2400" b="1" spc="-72">
                <a:solidFill>
                  <a:srgbClr val="000000"/>
                </a:solidFill>
                <a:latin typeface="Roboto Bold"/>
                <a:ea typeface="Roboto Bold"/>
                <a:cs typeface="Roboto Bold"/>
                <a:sym typeface="Roboto Bold"/>
              </a:rPr>
              <a:t>Shell Script</a:t>
            </a:r>
            <a:r>
              <a:rPr lang="en-US" sz="2400" spc="-72">
                <a:solidFill>
                  <a:srgbClr val="000000"/>
                </a:solidFill>
                <a:latin typeface="Roboto"/>
                <a:ea typeface="Roboto"/>
                <a:cs typeface="Roboto"/>
                <a:sym typeface="Roboto"/>
              </a:rPr>
              <a:t> là tập hợp các lệnh Linux được viết trong một file văn bản (thường có phần mở rộng .sh), giúp tự động hóa các công việc lặp đi lặp lại như sao lưu dữ liệu, kiểm tra hệ thống, cài đặt phần mềm,...</a:t>
            </a:r>
          </a:p>
          <a:p>
            <a:pPr marL="1036323" lvl="2" indent="-345441" algn="just">
              <a:lnSpc>
                <a:spcPts val="2880"/>
              </a:lnSpc>
              <a:buFont typeface="Arial"/>
              <a:buChar char="⚬"/>
            </a:pPr>
            <a:r>
              <a:rPr lang="en-US" sz="2400" spc="-72">
                <a:solidFill>
                  <a:srgbClr val="000000"/>
                </a:solidFill>
                <a:latin typeface="Roboto"/>
                <a:ea typeface="Roboto"/>
                <a:cs typeface="Roboto"/>
                <a:sym typeface="Roboto"/>
              </a:rPr>
              <a:t>File .sh:</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Dòng khai báo trình thông dịch (Shebang). Dòng đầu tiên luôn bắt đầu bằng #!/bin/bash→ Cho hệ điều hành biết rằng script này sẽ được chạy bằng Bash shell.</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Phần nội dung (Body) bao gồm các lệnh, biến, vòng lặp, điều kiện,... mà bạn muốn thực thi.</a:t>
            </a:r>
          </a:p>
          <a:p>
            <a:pPr marL="1554485" lvl="3" indent="-388621" algn="just">
              <a:lnSpc>
                <a:spcPts val="2880"/>
              </a:lnSpc>
              <a:buFont typeface="Arial"/>
              <a:buChar char="￭"/>
            </a:pPr>
            <a:r>
              <a:rPr lang="en-US" sz="2400" spc="-72">
                <a:solidFill>
                  <a:srgbClr val="000000"/>
                </a:solidFill>
                <a:latin typeface="Roboto"/>
                <a:ea typeface="Roboto"/>
                <a:cs typeface="Roboto"/>
                <a:sym typeface="Roboto"/>
              </a:rPr>
              <a:t>Phần kết thúc (Exit code – tùy chọn)</a:t>
            </a:r>
          </a:p>
          <a:p>
            <a:pPr marL="2072646" lvl="4" indent="-414529" algn="just">
              <a:lnSpc>
                <a:spcPts val="2880"/>
              </a:lnSpc>
              <a:buFont typeface="Arial"/>
              <a:buChar char="•"/>
            </a:pPr>
            <a:r>
              <a:rPr lang="en-US" sz="2400" spc="-72">
                <a:solidFill>
                  <a:srgbClr val="000000"/>
                </a:solidFill>
                <a:latin typeface="Roboto"/>
                <a:ea typeface="Roboto"/>
                <a:cs typeface="Roboto"/>
                <a:sym typeface="Roboto"/>
              </a:rPr>
              <a:t>Dòng exit 0 thường được dùng để kết thúc script với trạng thái thành công.</a:t>
            </a:r>
          </a:p>
          <a:p>
            <a:pPr marL="2072646" lvl="4" indent="-414529" algn="just">
              <a:lnSpc>
                <a:spcPts val="2880"/>
              </a:lnSpc>
              <a:buFont typeface="Arial"/>
              <a:buChar char="•"/>
            </a:pPr>
            <a:r>
              <a:rPr lang="en-US" sz="2400" spc="-72">
                <a:solidFill>
                  <a:srgbClr val="000000"/>
                </a:solidFill>
                <a:latin typeface="Roboto"/>
                <a:ea typeface="Roboto"/>
                <a:cs typeface="Roboto"/>
                <a:sym typeface="Roboto"/>
              </a:rPr>
              <a:t>0 nghĩa là không lỗi, còn các số khác (1, 2, 127, …) báo lỗi</a:t>
            </a:r>
          </a:p>
          <a:p>
            <a:pPr marL="518162" lvl="1" indent="-259081" algn="just">
              <a:lnSpc>
                <a:spcPts val="2880"/>
              </a:lnSpc>
              <a:buFont typeface="Arial"/>
              <a:buChar char="•"/>
            </a:pPr>
            <a:r>
              <a:rPr lang="en-US" sz="2400" spc="-72">
                <a:solidFill>
                  <a:srgbClr val="000000"/>
                </a:solidFill>
                <a:latin typeface="Roboto"/>
                <a:ea typeface="Roboto"/>
                <a:cs typeface="Roboto"/>
                <a:sym typeface="Roboto"/>
              </a:rPr>
              <a:t>Cách chạy: bash script.sh hoặc chmod +x script.sh.</a:t>
            </a:r>
          </a:p>
          <a:p>
            <a:pPr marL="1036323" lvl="2" indent="-345441" algn="just">
              <a:lnSpc>
                <a:spcPts val="2880"/>
              </a:lnSpc>
              <a:buFont typeface="Arial"/>
              <a:buChar char="⚬"/>
            </a:pPr>
            <a:r>
              <a:rPr lang="en-US" sz="2400" b="1" spc="-72">
                <a:solidFill>
                  <a:srgbClr val="000000"/>
                </a:solidFill>
                <a:latin typeface="Roboto Bold"/>
                <a:ea typeface="Roboto Bold"/>
                <a:cs typeface="Roboto Bold"/>
                <a:sym typeface="Roboto Bold"/>
              </a:rPr>
              <a:t>bash script.sh:</a:t>
            </a:r>
            <a:r>
              <a:rPr lang="en-US" sz="2400" spc="-72">
                <a:solidFill>
                  <a:srgbClr val="000000"/>
                </a:solidFill>
                <a:latin typeface="Roboto"/>
                <a:ea typeface="Roboto"/>
                <a:cs typeface="Roboto"/>
                <a:sym typeface="Roboto"/>
              </a:rPr>
              <a:t> Chạy script bằng trình thông dịch Bash, dù file chưa có quyền thực thi.</a:t>
            </a:r>
          </a:p>
          <a:p>
            <a:pPr marL="1036323" lvl="2" indent="-345441" algn="just">
              <a:lnSpc>
                <a:spcPts val="2880"/>
              </a:lnSpc>
              <a:spcBef>
                <a:spcPct val="0"/>
              </a:spcBef>
              <a:buFont typeface="Arial"/>
              <a:buChar char="⚬"/>
            </a:pPr>
            <a:r>
              <a:rPr lang="en-US" sz="2400" b="1" spc="-72">
                <a:solidFill>
                  <a:srgbClr val="000000"/>
                </a:solidFill>
                <a:latin typeface="Roboto Bold"/>
                <a:ea typeface="Roboto Bold"/>
                <a:cs typeface="Roboto Bold"/>
                <a:sym typeface="Roboto Bold"/>
              </a:rPr>
              <a:t>chmod +x script.sh:</a:t>
            </a:r>
            <a:r>
              <a:rPr lang="en-US" sz="2400" spc="-72">
                <a:solidFill>
                  <a:srgbClr val="000000"/>
                </a:solidFill>
                <a:latin typeface="Roboto"/>
                <a:ea typeface="Roboto"/>
                <a:cs typeface="Roboto"/>
                <a:sym typeface="Roboto"/>
              </a:rPr>
              <a:t> Cấp quyền thực thi, chạy trực tiếp file như một chương trình;</a:t>
            </a:r>
          </a:p>
        </p:txBody>
      </p:sp>
      <p:sp>
        <p:nvSpPr>
          <p:cNvPr id="9" name="TextBox 9"/>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1" name="TextBox 11"/>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22. SHELL SCRIPT LÀ GÌ</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792307" y="4434014"/>
            <a:ext cx="10703387" cy="2538624"/>
          </a:xfrm>
          <a:custGeom>
            <a:avLst/>
            <a:gdLst/>
            <a:ahLst/>
            <a:cxnLst/>
            <a:rect l="l" t="t" r="r" b="b"/>
            <a:pathLst>
              <a:path w="10703387" h="2538624">
                <a:moveTo>
                  <a:pt x="0" y="0"/>
                </a:moveTo>
                <a:lnTo>
                  <a:pt x="10703386" y="0"/>
                </a:lnTo>
                <a:lnTo>
                  <a:pt x="10703386" y="2538624"/>
                </a:lnTo>
                <a:lnTo>
                  <a:pt x="0" y="2538624"/>
                </a:lnTo>
                <a:lnTo>
                  <a:pt x="0" y="0"/>
                </a:lnTo>
                <a:close/>
              </a:path>
            </a:pathLst>
          </a:custGeom>
          <a:blipFill>
            <a:blip r:embed="rId2"/>
            <a:stretch>
              <a:fillRect/>
            </a:stretch>
          </a:blipFill>
        </p:spPr>
      </p:sp>
      <p:sp>
        <p:nvSpPr>
          <p:cNvPr id="9" name="Freeform 9"/>
          <p:cNvSpPr/>
          <p:nvPr/>
        </p:nvSpPr>
        <p:spPr>
          <a:xfrm>
            <a:off x="7203827" y="7458413"/>
            <a:ext cx="7291867" cy="1535130"/>
          </a:xfrm>
          <a:custGeom>
            <a:avLst/>
            <a:gdLst/>
            <a:ahLst/>
            <a:cxnLst/>
            <a:rect l="l" t="t" r="r" b="b"/>
            <a:pathLst>
              <a:path w="7291867" h="1535130">
                <a:moveTo>
                  <a:pt x="0" y="0"/>
                </a:moveTo>
                <a:lnTo>
                  <a:pt x="7291866" y="0"/>
                </a:lnTo>
                <a:lnTo>
                  <a:pt x="7291866" y="1535130"/>
                </a:lnTo>
                <a:lnTo>
                  <a:pt x="0" y="1535130"/>
                </a:lnTo>
                <a:lnTo>
                  <a:pt x="0" y="0"/>
                </a:lnTo>
                <a:close/>
              </a:path>
            </a:pathLst>
          </a:custGeom>
          <a:blipFill>
            <a:blip r:embed="rId3"/>
            <a:stretch>
              <a:fillRect/>
            </a:stretch>
          </a:blipFill>
        </p:spPr>
      </p:sp>
      <p:sp>
        <p:nvSpPr>
          <p:cNvPr id="10" name="TextBox 10"/>
          <p:cNvSpPr txBox="1"/>
          <p:nvPr/>
        </p:nvSpPr>
        <p:spPr>
          <a:xfrm>
            <a:off x="2020610" y="3443414"/>
            <a:ext cx="14631649" cy="828675"/>
          </a:xfrm>
          <a:prstGeom prst="rect">
            <a:avLst/>
          </a:prstGeom>
        </p:spPr>
        <p:txBody>
          <a:bodyPr lIns="0" tIns="0" rIns="0" bIns="0" rtlCol="0" anchor="t">
            <a:spAutoFit/>
          </a:bodyPr>
          <a:lstStyle/>
          <a:p>
            <a:pPr marL="582930" lvl="1" indent="-291465" algn="just">
              <a:lnSpc>
                <a:spcPts val="3240"/>
              </a:lnSpc>
              <a:buFont typeface="Arial"/>
              <a:buChar char="•"/>
            </a:pPr>
            <a:r>
              <a:rPr lang="en-US" sz="2700" spc="-81">
                <a:solidFill>
                  <a:srgbClr val="000000"/>
                </a:solidFill>
                <a:latin typeface="Roboto"/>
                <a:ea typeface="Roboto"/>
                <a:cs typeface="Roboto"/>
                <a:sym typeface="Roboto"/>
              </a:rPr>
              <a:t>Biến là cách để lưu trữ dữ liệu tạm thời và tái sử dụng trong chương trình</a:t>
            </a:r>
          </a:p>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Biến hệ thống:</a:t>
            </a:r>
            <a:r>
              <a:rPr lang="en-US" sz="2700" spc="-81">
                <a:solidFill>
                  <a:srgbClr val="000000"/>
                </a:solidFill>
                <a:latin typeface="Roboto"/>
                <a:ea typeface="Roboto"/>
                <a:cs typeface="Roboto"/>
                <a:sym typeface="Roboto"/>
              </a:rPr>
              <a:t> được shell tạo sẵn.</a:t>
            </a:r>
          </a:p>
        </p:txBody>
      </p:sp>
      <p:sp>
        <p:nvSpPr>
          <p:cNvPr id="11" name="TextBox 11"/>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2" name="TextBox 12"/>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3" name="TextBox 13"/>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23. BIẾN, VÒNG LẶP VÀ ĐIỀU KIỆN</a:t>
            </a:r>
          </a:p>
        </p:txBody>
      </p:sp>
      <p:sp>
        <p:nvSpPr>
          <p:cNvPr id="14" name="TextBox 14"/>
          <p:cNvSpPr txBox="1"/>
          <p:nvPr/>
        </p:nvSpPr>
        <p:spPr>
          <a:xfrm>
            <a:off x="2020610" y="7267913"/>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Biến người dùng:</a:t>
            </a:r>
            <a:r>
              <a:rPr lang="en-US" sz="2700" spc="-81">
                <a:solidFill>
                  <a:srgbClr val="000000"/>
                </a:solidFill>
                <a:latin typeface="Roboto"/>
                <a:ea typeface="Roboto"/>
                <a:cs typeface="Roboto"/>
                <a:sym typeface="Roboto"/>
              </a:rPr>
              <a:t> tự định nghĩa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4463618" y="4538789"/>
            <a:ext cx="9327991" cy="4076500"/>
          </a:xfrm>
          <a:custGeom>
            <a:avLst/>
            <a:gdLst/>
            <a:ahLst/>
            <a:cxnLst/>
            <a:rect l="l" t="t" r="r" b="b"/>
            <a:pathLst>
              <a:path w="9327991" h="4076500">
                <a:moveTo>
                  <a:pt x="0" y="0"/>
                </a:moveTo>
                <a:lnTo>
                  <a:pt x="9327991" y="0"/>
                </a:lnTo>
                <a:lnTo>
                  <a:pt x="9327991" y="4076500"/>
                </a:lnTo>
                <a:lnTo>
                  <a:pt x="0" y="4076500"/>
                </a:lnTo>
                <a:lnTo>
                  <a:pt x="0" y="0"/>
                </a:lnTo>
                <a:close/>
              </a:path>
            </a:pathLst>
          </a:custGeom>
          <a:blipFill>
            <a:blip r:embed="rId2"/>
            <a:stretch>
              <a:fillRect/>
            </a:stretch>
          </a:blipFill>
        </p:spPr>
      </p:sp>
      <p:sp>
        <p:nvSpPr>
          <p:cNvPr id="9" name="TextBox 9"/>
          <p:cNvSpPr txBox="1"/>
          <p:nvPr/>
        </p:nvSpPr>
        <p:spPr>
          <a:xfrm>
            <a:off x="2020610" y="3443414"/>
            <a:ext cx="14631649" cy="123825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Câu lệnh điều kiện</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if-then-else-fi để kiểm tra và thực thi tùy thuộc điều kiện</a:t>
            </a:r>
          </a:p>
          <a:p>
            <a:pPr algn="just">
              <a:lnSpc>
                <a:spcPts val="3240"/>
              </a:lnSpc>
              <a:spcBef>
                <a:spcPct val="0"/>
              </a:spcBef>
            </a:pPr>
            <a:endParaRPr lang="en-US" sz="2700" spc="-81">
              <a:solidFill>
                <a:srgbClr val="000000"/>
              </a:solidFill>
              <a:latin typeface="Roboto"/>
              <a:ea typeface="Roboto"/>
              <a:cs typeface="Roboto"/>
              <a:sym typeface="Roboto"/>
            </a:endParaRP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23. BIẾN, VÒNG LẶP VÀ ĐIỀU KIỆN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28700" y="4152984"/>
            <a:ext cx="8579877" cy="4930483"/>
          </a:xfrm>
          <a:custGeom>
            <a:avLst/>
            <a:gdLst/>
            <a:ahLst/>
            <a:cxnLst/>
            <a:rect l="l" t="t" r="r" b="b"/>
            <a:pathLst>
              <a:path w="8579877" h="4930483">
                <a:moveTo>
                  <a:pt x="0" y="0"/>
                </a:moveTo>
                <a:lnTo>
                  <a:pt x="8579877" y="0"/>
                </a:lnTo>
                <a:lnTo>
                  <a:pt x="8579877" y="4930483"/>
                </a:lnTo>
                <a:lnTo>
                  <a:pt x="0" y="4930483"/>
                </a:lnTo>
                <a:lnTo>
                  <a:pt x="0" y="0"/>
                </a:lnTo>
                <a:close/>
              </a:path>
            </a:pathLst>
          </a:custGeom>
          <a:blipFill>
            <a:blip r:embed="rId3"/>
            <a:stretch>
              <a:fillRect t="-4410"/>
            </a:stretch>
          </a:blipFill>
        </p:spPr>
      </p:sp>
      <p:sp>
        <p:nvSpPr>
          <p:cNvPr id="9" name="TextBox 9"/>
          <p:cNvSpPr txBox="1"/>
          <p:nvPr/>
        </p:nvSpPr>
        <p:spPr>
          <a:xfrm>
            <a:off x="388532" y="2621553"/>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 TẠI SAO NÊN HỌC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388532" y="3560976"/>
            <a:ext cx="13167107" cy="4381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Ứng dụng rộng rãi trong server, cloud, DevOps, AI, lập trình hệ thống.</a:t>
            </a:r>
          </a:p>
        </p:txBody>
      </p:sp>
      <p:sp>
        <p:nvSpPr>
          <p:cNvPr id="13" name="TextBox 13"/>
          <p:cNvSpPr txBox="1"/>
          <p:nvPr/>
        </p:nvSpPr>
        <p:spPr>
          <a:xfrm>
            <a:off x="10412208" y="4133934"/>
            <a:ext cx="6578221" cy="4514850"/>
          </a:xfrm>
          <a:prstGeom prst="rect">
            <a:avLst/>
          </a:prstGeom>
        </p:spPr>
        <p:txBody>
          <a:bodyPr lIns="0" tIns="0" rIns="0" bIns="0" rtlCol="0" anchor="t">
            <a:spAutoFit/>
          </a:bodyPr>
          <a:lstStyle/>
          <a:p>
            <a:pPr algn="just">
              <a:lnSpc>
                <a:spcPts val="3359"/>
              </a:lnSpc>
              <a:spcBef>
                <a:spcPct val="0"/>
              </a:spcBef>
            </a:pPr>
            <a:r>
              <a:rPr lang="en-US" sz="2799" spc="-83" dirty="0">
                <a:solidFill>
                  <a:srgbClr val="000000"/>
                </a:solidFill>
                <a:latin typeface="Roboto"/>
                <a:ea typeface="Roboto"/>
                <a:cs typeface="Roboto"/>
                <a:sym typeface="Roboto"/>
              </a:rPr>
              <a:t>Server: </a:t>
            </a:r>
          </a:p>
          <a:p>
            <a:pPr marL="604519" lvl="1" indent="-302260" algn="just">
              <a:lnSpc>
                <a:spcPts val="3359"/>
              </a:lnSpc>
              <a:spcBef>
                <a:spcPct val="0"/>
              </a:spcBef>
              <a:buFont typeface="Arial"/>
              <a:buChar char="•"/>
            </a:pPr>
            <a:r>
              <a:rPr lang="en-US" sz="2799" spc="-83" dirty="0" err="1">
                <a:solidFill>
                  <a:srgbClr val="000000"/>
                </a:solidFill>
                <a:latin typeface="Roboto"/>
                <a:ea typeface="Roboto"/>
                <a:cs typeface="Roboto"/>
                <a:sym typeface="Roboto"/>
              </a:rPr>
              <a:t>Ổn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định</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hiệu</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suất</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cao</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khả</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năng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xử</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lý</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đa</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luồng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khối</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lượng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công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việc</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lớn</a:t>
            </a:r>
            <a:r>
              <a:rPr lang="en-US" sz="2799" spc="-83" dirty="0">
                <a:solidFill>
                  <a:srgbClr val="000000"/>
                </a:solidFill>
                <a:latin typeface="Roboto"/>
                <a:ea typeface="Roboto"/>
                <a:cs typeface="Roboto"/>
                <a:sym typeface="Roboto"/>
              </a:rPr>
              <a:t>.</a:t>
            </a:r>
          </a:p>
          <a:p>
            <a:pPr marL="604519" lvl="1" indent="-302260" algn="just">
              <a:lnSpc>
                <a:spcPts val="3359"/>
              </a:lnSpc>
              <a:spcBef>
                <a:spcPct val="0"/>
              </a:spcBef>
              <a:buFont typeface="Arial"/>
              <a:buChar char="•"/>
            </a:pPr>
            <a:r>
              <a:rPr lang="en-US" sz="2799" spc="-83" dirty="0" err="1">
                <a:solidFill>
                  <a:srgbClr val="000000"/>
                </a:solidFill>
                <a:latin typeface="Roboto"/>
                <a:ea typeface="Roboto"/>
                <a:cs typeface="Roboto"/>
                <a:sym typeface="Roboto"/>
              </a:rPr>
              <a:t>Hỗ</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trợ</a:t>
            </a:r>
            <a:r>
              <a:rPr lang="en-US" sz="2799" spc="-83" dirty="0">
                <a:solidFill>
                  <a:srgbClr val="000000"/>
                </a:solidFill>
                <a:latin typeface="Roboto"/>
                <a:ea typeface="Roboto"/>
                <a:cs typeface="Roboto"/>
                <a:sym typeface="Roboto"/>
              </a:rPr>
              <a:t>: Web server, Database server, Email server, Cloud server</a:t>
            </a:r>
          </a:p>
          <a:p>
            <a:pPr algn="just">
              <a:lnSpc>
                <a:spcPts val="3359"/>
              </a:lnSpc>
              <a:spcBef>
                <a:spcPct val="0"/>
              </a:spcBef>
            </a:pPr>
            <a:r>
              <a:rPr lang="en-US" sz="2799" spc="-83" dirty="0">
                <a:solidFill>
                  <a:srgbClr val="000000"/>
                </a:solidFill>
                <a:latin typeface="Roboto"/>
                <a:ea typeface="Roboto"/>
                <a:cs typeface="Roboto"/>
                <a:sym typeface="Roboto"/>
              </a:rPr>
              <a:t>Cloud:</a:t>
            </a:r>
          </a:p>
          <a:p>
            <a:pPr marL="604519" lvl="1" indent="-302260" algn="just">
              <a:lnSpc>
                <a:spcPts val="3359"/>
              </a:lnSpc>
              <a:spcBef>
                <a:spcPct val="0"/>
              </a:spcBef>
              <a:buFont typeface="Arial"/>
              <a:buChar char="•"/>
            </a:pPr>
            <a:r>
              <a:rPr lang="en-US" sz="2799" spc="-83" dirty="0" err="1">
                <a:solidFill>
                  <a:srgbClr val="000000"/>
                </a:solidFill>
                <a:latin typeface="Roboto"/>
                <a:ea typeface="Roboto"/>
                <a:cs typeface="Roboto"/>
                <a:sym typeface="Roboto"/>
              </a:rPr>
              <a:t>Xây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dựng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và</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quản</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lý</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cơ</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sở</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hạ</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tầng</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đám</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mây</a:t>
            </a:r>
            <a:r>
              <a:rPr lang="en-US" sz="2799" spc="-83" dirty="0">
                <a:solidFill>
                  <a:srgbClr val="000000"/>
                </a:solidFill>
                <a:latin typeface="Roboto"/>
                <a:ea typeface="Roboto"/>
                <a:cs typeface="Roboto"/>
                <a:sym typeface="Roboto"/>
              </a:rPr>
              <a:t>, </a:t>
            </a:r>
            <a:r>
              <a:rPr lang="en-US" sz="2799" spc="-83" dirty="0" err="1">
                <a:solidFill>
                  <a:srgbClr val="000000"/>
                </a:solidFill>
                <a:latin typeface="Roboto"/>
                <a:ea typeface="Roboto"/>
                <a:cs typeface="Roboto"/>
                <a:sym typeface="Roboto"/>
              </a:rPr>
              <a:t>chạy</a:t>
            </a:r>
            <a:r>
              <a:rPr lang="en-US" sz="2799" spc="-83" dirty="0">
                <a:solidFill>
                  <a:srgbClr val="000000"/>
                </a:solidFill>
                <a:latin typeface="Roboto"/>
                <a:ea typeface="Roboto"/>
                <a:cs typeface="Roboto"/>
                <a:sym typeface="Roboto"/>
              </a:rPr>
              <a:t> VM, container, microservices.</a:t>
            </a:r>
          </a:p>
          <a:p>
            <a:pPr marL="539751" lvl="1" indent="-269876" algn="just">
              <a:lnSpc>
                <a:spcPts val="3000"/>
              </a:lnSpc>
              <a:spcBef>
                <a:spcPct val="0"/>
              </a:spcBef>
              <a:buFont typeface="Arial"/>
              <a:buChar char="•"/>
            </a:pPr>
            <a:r>
              <a:rPr lang="en-US" sz="2500" spc="-75" dirty="0" err="1">
                <a:solidFill>
                  <a:srgbClr val="000000"/>
                </a:solidFill>
                <a:latin typeface="Roboto"/>
                <a:ea typeface="Roboto"/>
                <a:cs typeface="Roboto"/>
                <a:sym typeface="Roboto"/>
              </a:rPr>
              <a:t>Tính</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năng</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khả</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năng</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mở</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rộng</a:t>
            </a:r>
            <a:r>
              <a:rPr lang="en-US" sz="2500" spc="-75" dirty="0">
                <a:solidFill>
                  <a:srgbClr val="000000"/>
                </a:solidFill>
                <a:latin typeface="Roboto"/>
                <a:ea typeface="Roboto"/>
                <a:cs typeface="Roboto"/>
                <a:sym typeface="Roboto"/>
              </a:rPr>
              <a:t> (scalability), </a:t>
            </a:r>
            <a:r>
              <a:rPr lang="en-US" sz="2500" spc="-75" dirty="0" err="1">
                <a:solidFill>
                  <a:srgbClr val="000000"/>
                </a:solidFill>
                <a:latin typeface="Roboto"/>
                <a:ea typeface="Roboto"/>
                <a:cs typeface="Roboto"/>
                <a:sym typeface="Roboto"/>
              </a:rPr>
              <a:t>linh</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hoạt</a:t>
            </a:r>
            <a:r>
              <a:rPr lang="en-US" sz="2500" spc="-75" dirty="0">
                <a:solidFill>
                  <a:srgbClr val="000000"/>
                </a:solidFill>
                <a:latin typeface="Roboto"/>
                <a:ea typeface="Roboto"/>
                <a:cs typeface="Roboto"/>
                <a:sym typeface="Roboto"/>
              </a:rPr>
              <a:t> (flexibility), </a:t>
            </a:r>
            <a:r>
              <a:rPr lang="en-US" sz="2500" spc="-75" dirty="0" err="1">
                <a:solidFill>
                  <a:srgbClr val="000000"/>
                </a:solidFill>
                <a:latin typeface="Roboto"/>
                <a:ea typeface="Roboto"/>
                <a:cs typeface="Roboto"/>
                <a:sym typeface="Roboto"/>
              </a:rPr>
              <a:t>xử</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lý</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đồng</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thời</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nhiều</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tiến</a:t>
            </a:r>
            <a:r>
              <a:rPr lang="en-US" sz="2500" spc="-75" dirty="0">
                <a:solidFill>
                  <a:srgbClr val="000000"/>
                </a:solidFill>
                <a:latin typeface="Roboto"/>
                <a:ea typeface="Roboto"/>
                <a:cs typeface="Roboto"/>
                <a:sym typeface="Roboto"/>
              </a:rPr>
              <a:t> </a:t>
            </a:r>
            <a:r>
              <a:rPr lang="en-US" sz="2500" spc="-75" dirty="0" err="1">
                <a:solidFill>
                  <a:srgbClr val="000000"/>
                </a:solidFill>
                <a:latin typeface="Roboto"/>
                <a:ea typeface="Roboto"/>
                <a:cs typeface="Roboto"/>
                <a:sym typeface="Roboto"/>
              </a:rPr>
              <a:t>trình</a:t>
            </a:r>
            <a:r>
              <a:rPr lang="en-US" sz="2500" spc="-75" dirty="0">
                <a:solidFill>
                  <a:srgbClr val="000000"/>
                </a:solidFill>
                <a:latin typeface="Roboto"/>
                <a:ea typeface="Roboto"/>
                <a:cs typeface="Roboto"/>
                <a:sym typeface="Roboto"/>
              </a:rPr>
              <a:t>/</a:t>
            </a:r>
            <a:r>
              <a:rPr lang="en-US" sz="2500" spc="-75" dirty="0" err="1">
                <a:solidFill>
                  <a:srgbClr val="000000"/>
                </a:solidFill>
                <a:latin typeface="Roboto"/>
                <a:ea typeface="Roboto"/>
                <a:cs typeface="Roboto"/>
                <a:sym typeface="Roboto"/>
              </a:rPr>
              <a:t>luồng</a:t>
            </a:r>
            <a:r>
              <a:rPr lang="en-US" sz="2500" spc="-75" dirty="0">
                <a:solidFill>
                  <a:srgbClr val="000000"/>
                </a:solidFill>
                <a:latin typeface="Roboto"/>
                <a:ea typeface="Roboto"/>
                <a:cs typeface="Roboto"/>
                <a:sym typeface="Roboto"/>
              </a:rPr>
              <a:t>.</a:t>
            </a:r>
          </a:p>
        </p:txBody>
      </p:sp>
    </p:spTree>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5730949" y="3955782"/>
            <a:ext cx="6304288" cy="5188275"/>
          </a:xfrm>
          <a:custGeom>
            <a:avLst/>
            <a:gdLst/>
            <a:ahLst/>
            <a:cxnLst/>
            <a:rect l="l" t="t" r="r" b="b"/>
            <a:pathLst>
              <a:path w="6304288" h="5188275">
                <a:moveTo>
                  <a:pt x="0" y="0"/>
                </a:moveTo>
                <a:lnTo>
                  <a:pt x="6304288" y="0"/>
                </a:lnTo>
                <a:lnTo>
                  <a:pt x="6304288" y="5188275"/>
                </a:lnTo>
                <a:lnTo>
                  <a:pt x="0" y="5188275"/>
                </a:lnTo>
                <a:lnTo>
                  <a:pt x="0" y="0"/>
                </a:lnTo>
                <a:close/>
              </a:path>
            </a:pathLst>
          </a:custGeom>
          <a:blipFill>
            <a:blip r:embed="rId2"/>
            <a:stretch>
              <a:fillRect/>
            </a:stretch>
          </a:blipFill>
        </p:spPr>
      </p:sp>
      <p:sp>
        <p:nvSpPr>
          <p:cNvPr id="9" name="TextBox 9"/>
          <p:cNvSpPr txBox="1"/>
          <p:nvPr/>
        </p:nvSpPr>
        <p:spPr>
          <a:xfrm>
            <a:off x="2020610" y="3443414"/>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Vòng lặp giúp thực thi một nhóm lệnh nhiều lần.</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23. BIẾN, VÒNG LẶP VÀ ĐIỀU KIỆN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030453" y="5500814"/>
            <a:ext cx="9157111" cy="3640442"/>
          </a:xfrm>
          <a:custGeom>
            <a:avLst/>
            <a:gdLst/>
            <a:ahLst/>
            <a:cxnLst/>
            <a:rect l="l" t="t" r="r" b="b"/>
            <a:pathLst>
              <a:path w="9157111" h="3640442">
                <a:moveTo>
                  <a:pt x="0" y="0"/>
                </a:moveTo>
                <a:lnTo>
                  <a:pt x="9157110" y="0"/>
                </a:lnTo>
                <a:lnTo>
                  <a:pt x="9157110" y="3640441"/>
                </a:lnTo>
                <a:lnTo>
                  <a:pt x="0" y="3640441"/>
                </a:lnTo>
                <a:lnTo>
                  <a:pt x="0" y="0"/>
                </a:lnTo>
                <a:close/>
              </a:path>
            </a:pathLst>
          </a:custGeom>
          <a:blipFill>
            <a:blip r:embed="rId2"/>
            <a:stretch>
              <a:fillRect/>
            </a:stretch>
          </a:blipFill>
        </p:spPr>
      </p:sp>
      <p:sp>
        <p:nvSpPr>
          <p:cNvPr id="9" name="TextBox 9"/>
          <p:cNvSpPr txBox="1"/>
          <p:nvPr/>
        </p:nvSpPr>
        <p:spPr>
          <a:xfrm>
            <a:off x="2020610" y="3443414"/>
            <a:ext cx="14631649" cy="205740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cron </a:t>
            </a:r>
            <a:r>
              <a:rPr lang="en-US" sz="2700" spc="-81">
                <a:solidFill>
                  <a:srgbClr val="000000"/>
                </a:solidFill>
                <a:latin typeface="Roboto"/>
                <a:ea typeface="Roboto"/>
                <a:cs typeface="Roboto"/>
                <a:sym typeface="Roboto"/>
              </a:rPr>
              <a:t>là một dịch vụ nền (daemon) trong Linux dùng để tự động chạy các tác vụ (scripts, lệnh, chương trình) theo thời gian định kỳ — ví dụ như sao lưu dữ liệu hàng ngày, gửi email tự động, xóa log cũ, cập nhật hệ thống,... Dịch vụ này hoạt động thông qua bảng lịch crontab (cron table).</a:t>
            </a:r>
          </a:p>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crontab (cron table): </a:t>
            </a:r>
            <a:r>
              <a:rPr lang="en-US" sz="2700" spc="-81">
                <a:solidFill>
                  <a:srgbClr val="000000"/>
                </a:solidFill>
                <a:latin typeface="Roboto"/>
                <a:ea typeface="Roboto"/>
                <a:cs typeface="Roboto"/>
                <a:sym typeface="Roboto"/>
              </a:rPr>
              <a:t>là file cấu hình lịch chạy các lệnh tự động. Mỗi người dùng (kể cả root) đều có một file crontab riêng.</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24. TỰ ĐỘNG HÓA TÁC VỤ</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814405" y="4893126"/>
            <a:ext cx="10659190" cy="1463026"/>
          </a:xfrm>
          <a:custGeom>
            <a:avLst/>
            <a:gdLst/>
            <a:ahLst/>
            <a:cxnLst/>
            <a:rect l="l" t="t" r="r" b="b"/>
            <a:pathLst>
              <a:path w="10659190" h="1463026">
                <a:moveTo>
                  <a:pt x="0" y="0"/>
                </a:moveTo>
                <a:lnTo>
                  <a:pt x="10659190" y="0"/>
                </a:lnTo>
                <a:lnTo>
                  <a:pt x="10659190" y="1463026"/>
                </a:lnTo>
                <a:lnTo>
                  <a:pt x="0" y="1463026"/>
                </a:lnTo>
                <a:lnTo>
                  <a:pt x="0" y="0"/>
                </a:lnTo>
                <a:close/>
              </a:path>
            </a:pathLst>
          </a:custGeom>
          <a:blipFill>
            <a:blip r:embed="rId2"/>
            <a:stretch>
              <a:fillRect/>
            </a:stretch>
          </a:blipFill>
        </p:spPr>
      </p:sp>
      <p:sp>
        <p:nvSpPr>
          <p:cNvPr id="9" name="TextBox 9"/>
          <p:cNvSpPr txBox="1"/>
          <p:nvPr/>
        </p:nvSpPr>
        <p:spPr>
          <a:xfrm>
            <a:off x="2020610" y="3443414"/>
            <a:ext cx="14631649" cy="1238250"/>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crontab -e:</a:t>
            </a:r>
            <a:r>
              <a:rPr lang="en-US" sz="2700" spc="-81">
                <a:solidFill>
                  <a:srgbClr val="000000"/>
                </a:solidFill>
                <a:latin typeface="Roboto"/>
                <a:ea typeface="Roboto"/>
                <a:cs typeface="Roboto"/>
                <a:sym typeface="Roboto"/>
              </a:rPr>
              <a:t> Mở file crontab để chỉnh sửa lịch chạy</a:t>
            </a:r>
          </a:p>
          <a:p>
            <a:pPr marL="582930" lvl="1" indent="-291465" algn="just">
              <a:lnSpc>
                <a:spcPts val="3240"/>
              </a:lnSpc>
              <a:buFont typeface="Arial"/>
              <a:buChar char="•"/>
            </a:pPr>
            <a:r>
              <a:rPr lang="en-US" sz="2700" spc="-81">
                <a:solidFill>
                  <a:srgbClr val="000000"/>
                </a:solidFill>
                <a:latin typeface="Roboto"/>
                <a:ea typeface="Roboto"/>
                <a:cs typeface="Roboto"/>
                <a:sym typeface="Roboto"/>
              </a:rPr>
              <a:t>Lên lịch chạy script.</a:t>
            </a:r>
          </a:p>
          <a:p>
            <a:pPr marL="1165860" lvl="2" indent="-388620" algn="just">
              <a:lnSpc>
                <a:spcPts val="3240"/>
              </a:lnSpc>
              <a:spcBef>
                <a:spcPct val="0"/>
              </a:spcBef>
              <a:buFont typeface="Arial"/>
              <a:buChar char="⚬"/>
            </a:pPr>
            <a:r>
              <a:rPr lang="en-US" sz="2700" spc="-81">
                <a:solidFill>
                  <a:srgbClr val="000000"/>
                </a:solidFill>
                <a:latin typeface="Roboto"/>
                <a:ea typeface="Roboto"/>
                <a:cs typeface="Roboto"/>
                <a:sym typeface="Roboto"/>
              </a:rPr>
              <a:t>File script /usr/local/bin/backup_logs.sh với nội dung:</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8: SCRIPT &amp; AUTOMATION CƠ BẢN</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24. TỰ ĐỘNG HÓA TÁC VỤ</a:t>
            </a:r>
          </a:p>
        </p:txBody>
      </p:sp>
      <p:sp>
        <p:nvSpPr>
          <p:cNvPr id="13" name="TextBox 13"/>
          <p:cNvSpPr txBox="1"/>
          <p:nvPr/>
        </p:nvSpPr>
        <p:spPr>
          <a:xfrm>
            <a:off x="2020610" y="6968063"/>
            <a:ext cx="12452985" cy="1647825"/>
          </a:xfrm>
          <a:prstGeom prst="rect">
            <a:avLst/>
          </a:prstGeom>
        </p:spPr>
        <p:txBody>
          <a:bodyPr lIns="0" tIns="0" rIns="0" bIns="0" rtlCol="0" anchor="t">
            <a:spAutoFit/>
          </a:bodyPr>
          <a:lstStyle/>
          <a:p>
            <a:pPr marL="1165860" lvl="2" indent="-388620" algn="just">
              <a:lnSpc>
                <a:spcPts val="3240"/>
              </a:lnSpc>
              <a:buFont typeface="Arial"/>
              <a:buChar char="⚬"/>
            </a:pPr>
            <a:r>
              <a:rPr lang="en-US" sz="2700" spc="-81">
                <a:solidFill>
                  <a:srgbClr val="000000"/>
                </a:solidFill>
                <a:latin typeface="Roboto"/>
                <a:ea typeface="Roboto"/>
                <a:cs typeface="Roboto"/>
                <a:sym typeface="Roboto"/>
              </a:rPr>
              <a:t>Cấp quyền chạy cho script: </a:t>
            </a:r>
            <a:r>
              <a:rPr lang="en-US" sz="2700" b="1" spc="-81">
                <a:solidFill>
                  <a:srgbClr val="000000"/>
                </a:solidFill>
                <a:latin typeface="Roboto Bold"/>
                <a:ea typeface="Roboto Bold"/>
                <a:cs typeface="Roboto Bold"/>
                <a:sym typeface="Roboto Bold"/>
              </a:rPr>
              <a:t>chmod +x /usr/local/bin/backup_logs.sh</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Mở crontab: </a:t>
            </a:r>
            <a:r>
              <a:rPr lang="en-US" sz="2700" b="1" spc="-81">
                <a:solidFill>
                  <a:srgbClr val="000000"/>
                </a:solidFill>
                <a:latin typeface="Roboto Bold"/>
                <a:ea typeface="Roboto Bold"/>
                <a:cs typeface="Roboto Bold"/>
                <a:sym typeface="Roboto Bold"/>
              </a:rPr>
              <a:t>crontab -e</a:t>
            </a:r>
          </a:p>
          <a:p>
            <a:pPr marL="1165860" lvl="2" indent="-388620" algn="just">
              <a:lnSpc>
                <a:spcPts val="3240"/>
              </a:lnSpc>
              <a:spcBef>
                <a:spcPct val="0"/>
              </a:spcBef>
              <a:buFont typeface="Arial"/>
              <a:buChar char="⚬"/>
            </a:pPr>
            <a:r>
              <a:rPr lang="en-US" sz="2700" spc="-81">
                <a:solidFill>
                  <a:srgbClr val="000000"/>
                </a:solidFill>
                <a:latin typeface="Roboto"/>
                <a:ea typeface="Roboto"/>
                <a:cs typeface="Roboto"/>
                <a:sym typeface="Roboto"/>
              </a:rPr>
              <a:t>Thêm dòng</a:t>
            </a:r>
            <a:r>
              <a:rPr lang="en-US" sz="2700" b="1" spc="-81">
                <a:solidFill>
                  <a:srgbClr val="000000"/>
                </a:solidFill>
                <a:latin typeface="Roboto Bold"/>
                <a:ea typeface="Roboto Bold"/>
                <a:cs typeface="Roboto Bold"/>
                <a:sym typeface="Roboto Bold"/>
              </a:rPr>
              <a:t> 0 3 * * * /usr/local/bin/backup_logs.sh </a:t>
            </a:r>
            <a:r>
              <a:rPr lang="en-US" sz="2700" spc="-81">
                <a:solidFill>
                  <a:srgbClr val="000000"/>
                </a:solidFill>
                <a:latin typeface="Roboto"/>
                <a:ea typeface="Roboto"/>
                <a:cs typeface="Roboto"/>
                <a:sym typeface="Roboto"/>
              </a:rPr>
              <a:t>=&gt; chạy script sao lưu log tự động vào 3h sáng mỗi ngày.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4468633" y="4167314"/>
            <a:ext cx="9735603" cy="4779543"/>
          </a:xfrm>
          <a:custGeom>
            <a:avLst/>
            <a:gdLst/>
            <a:ahLst/>
            <a:cxnLst/>
            <a:rect l="l" t="t" r="r" b="b"/>
            <a:pathLst>
              <a:path w="9735603" h="4779543">
                <a:moveTo>
                  <a:pt x="0" y="0"/>
                </a:moveTo>
                <a:lnTo>
                  <a:pt x="9735603" y="0"/>
                </a:lnTo>
                <a:lnTo>
                  <a:pt x="9735603" y="4779543"/>
                </a:lnTo>
                <a:lnTo>
                  <a:pt x="0" y="4779543"/>
                </a:lnTo>
                <a:lnTo>
                  <a:pt x="0" y="0"/>
                </a:lnTo>
                <a:close/>
              </a:path>
            </a:pathLst>
          </a:custGeom>
          <a:blipFill>
            <a:blip r:embed="rId2"/>
            <a:stretch>
              <a:fillRect/>
            </a:stretch>
          </a:blipFill>
        </p:spPr>
      </p:sp>
      <p:sp>
        <p:nvSpPr>
          <p:cNvPr id="9" name="TextBox 9"/>
          <p:cNvSpPr txBox="1"/>
          <p:nvPr/>
        </p:nvSpPr>
        <p:spPr>
          <a:xfrm>
            <a:off x="2020610" y="3443414"/>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Tạo user mới, cấp quyền hạn chế.</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8982188" y="2011953"/>
            <a:ext cx="7412441" cy="6710427"/>
          </a:xfrm>
          <a:custGeom>
            <a:avLst/>
            <a:gdLst/>
            <a:ahLst/>
            <a:cxnLst/>
            <a:rect l="l" t="t" r="r" b="b"/>
            <a:pathLst>
              <a:path w="7412441" h="6710427">
                <a:moveTo>
                  <a:pt x="0" y="0"/>
                </a:moveTo>
                <a:lnTo>
                  <a:pt x="7412441" y="0"/>
                </a:lnTo>
                <a:lnTo>
                  <a:pt x="7412441" y="6710427"/>
                </a:lnTo>
                <a:lnTo>
                  <a:pt x="0" y="6710427"/>
                </a:lnTo>
                <a:lnTo>
                  <a:pt x="0" y="0"/>
                </a:lnTo>
                <a:close/>
              </a:path>
            </a:pathLst>
          </a:custGeom>
          <a:blipFill>
            <a:blip r:embed="rId2"/>
            <a:stretch>
              <a:fillRect/>
            </a:stretch>
          </a:blipFill>
        </p:spPr>
      </p:sp>
      <p:sp>
        <p:nvSpPr>
          <p:cNvPr id="9" name="TextBox 9"/>
          <p:cNvSpPr txBox="1"/>
          <p:nvPr/>
        </p:nvSpPr>
        <p:spPr>
          <a:xfrm>
            <a:off x="2020610" y="3443414"/>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Tạo user mới, cấp quyền hạn chế.</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4041458" y="3862514"/>
            <a:ext cx="10358794" cy="5186561"/>
          </a:xfrm>
          <a:custGeom>
            <a:avLst/>
            <a:gdLst/>
            <a:ahLst/>
            <a:cxnLst/>
            <a:rect l="l" t="t" r="r" b="b"/>
            <a:pathLst>
              <a:path w="10358794" h="5186561">
                <a:moveTo>
                  <a:pt x="0" y="0"/>
                </a:moveTo>
                <a:lnTo>
                  <a:pt x="10358795" y="0"/>
                </a:lnTo>
                <a:lnTo>
                  <a:pt x="10358795" y="5186561"/>
                </a:lnTo>
                <a:lnTo>
                  <a:pt x="0" y="5186561"/>
                </a:lnTo>
                <a:lnTo>
                  <a:pt x="0" y="0"/>
                </a:lnTo>
                <a:close/>
              </a:path>
            </a:pathLst>
          </a:custGeom>
          <a:blipFill>
            <a:blip r:embed="rId2"/>
            <a:stretch>
              <a:fillRect/>
            </a:stretch>
          </a:blipFill>
        </p:spPr>
      </p:sp>
      <p:sp>
        <p:nvSpPr>
          <p:cNvPr id="9" name="TextBox 9"/>
          <p:cNvSpPr txBox="1"/>
          <p:nvPr/>
        </p:nvSpPr>
        <p:spPr>
          <a:xfrm>
            <a:off x="2020610" y="3443414"/>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Tạo và nén backup thư mục.</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020610" y="4167314"/>
            <a:ext cx="8502692" cy="4876348"/>
          </a:xfrm>
          <a:custGeom>
            <a:avLst/>
            <a:gdLst/>
            <a:ahLst/>
            <a:cxnLst/>
            <a:rect l="l" t="t" r="r" b="b"/>
            <a:pathLst>
              <a:path w="8502692" h="4876348">
                <a:moveTo>
                  <a:pt x="0" y="0"/>
                </a:moveTo>
                <a:lnTo>
                  <a:pt x="8502693" y="0"/>
                </a:lnTo>
                <a:lnTo>
                  <a:pt x="8502693" y="4876348"/>
                </a:lnTo>
                <a:lnTo>
                  <a:pt x="0" y="4876348"/>
                </a:lnTo>
                <a:lnTo>
                  <a:pt x="0" y="0"/>
                </a:lnTo>
                <a:close/>
              </a:path>
            </a:pathLst>
          </a:custGeom>
          <a:blipFill>
            <a:blip r:embed="rId2"/>
            <a:stretch>
              <a:fillRect r="-29850"/>
            </a:stretch>
          </a:blipFill>
        </p:spPr>
      </p:sp>
      <p:sp>
        <p:nvSpPr>
          <p:cNvPr id="9" name="Freeform 9"/>
          <p:cNvSpPr/>
          <p:nvPr/>
        </p:nvSpPr>
        <p:spPr>
          <a:xfrm>
            <a:off x="11054204" y="2837013"/>
            <a:ext cx="5955963" cy="6206649"/>
          </a:xfrm>
          <a:custGeom>
            <a:avLst/>
            <a:gdLst/>
            <a:ahLst/>
            <a:cxnLst/>
            <a:rect l="l" t="t" r="r" b="b"/>
            <a:pathLst>
              <a:path w="5955963" h="6206649">
                <a:moveTo>
                  <a:pt x="0" y="0"/>
                </a:moveTo>
                <a:lnTo>
                  <a:pt x="5955962" y="0"/>
                </a:lnTo>
                <a:lnTo>
                  <a:pt x="5955962" y="6206649"/>
                </a:lnTo>
                <a:lnTo>
                  <a:pt x="0" y="6206649"/>
                </a:lnTo>
                <a:lnTo>
                  <a:pt x="0" y="0"/>
                </a:lnTo>
                <a:close/>
              </a:path>
            </a:pathLst>
          </a:custGeom>
          <a:blipFill>
            <a:blip r:embed="rId3"/>
            <a:stretch>
              <a:fillRect/>
            </a:stretch>
          </a:blipFill>
        </p:spPr>
      </p:sp>
      <p:sp>
        <p:nvSpPr>
          <p:cNvPr id="10" name="TextBox 10"/>
          <p:cNvSpPr txBox="1"/>
          <p:nvPr/>
        </p:nvSpPr>
        <p:spPr>
          <a:xfrm>
            <a:off x="2020610" y="3443414"/>
            <a:ext cx="14631649"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Viết script tự động sao lưu log hệ thống hàng ngày.</a:t>
            </a:r>
          </a:p>
        </p:txBody>
      </p:sp>
      <p:sp>
        <p:nvSpPr>
          <p:cNvPr id="11" name="TextBox 11"/>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2" name="TextBox 12"/>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3" name="TextBox 13"/>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618557" y="5143500"/>
            <a:ext cx="11050885" cy="4050463"/>
          </a:xfrm>
          <a:custGeom>
            <a:avLst/>
            <a:gdLst/>
            <a:ahLst/>
            <a:cxnLst/>
            <a:rect l="l" t="t" r="r" b="b"/>
            <a:pathLst>
              <a:path w="11050885" h="4050463">
                <a:moveTo>
                  <a:pt x="0" y="0"/>
                </a:moveTo>
                <a:lnTo>
                  <a:pt x="11050886" y="0"/>
                </a:lnTo>
                <a:lnTo>
                  <a:pt x="11050886" y="4050463"/>
                </a:lnTo>
                <a:lnTo>
                  <a:pt x="0" y="4050463"/>
                </a:lnTo>
                <a:lnTo>
                  <a:pt x="0" y="0"/>
                </a:lnTo>
                <a:close/>
              </a:path>
            </a:pathLst>
          </a:custGeom>
          <a:blipFill>
            <a:blip r:embed="rId2"/>
            <a:stretch>
              <a:fillRect/>
            </a:stretch>
          </a:blipFill>
        </p:spPr>
      </p:sp>
      <p:sp>
        <p:nvSpPr>
          <p:cNvPr id="9" name="TextBox 9"/>
          <p:cNvSpPr txBox="1"/>
          <p:nvPr/>
        </p:nvSpPr>
        <p:spPr>
          <a:xfrm>
            <a:off x="1895082" y="3486948"/>
            <a:ext cx="13197262" cy="1647825"/>
          </a:xfrm>
          <a:prstGeom prst="rect">
            <a:avLst/>
          </a:prstGeom>
        </p:spPr>
        <p:txBody>
          <a:bodyPr lIns="0" tIns="0" rIns="0" bIns="0" rtlCol="0" anchor="t">
            <a:spAutoFit/>
          </a:bodyPr>
          <a:lstStyle/>
          <a:p>
            <a:pPr marL="582930" lvl="1" indent="-291465" algn="just">
              <a:lnSpc>
                <a:spcPts val="3240"/>
              </a:lnSpc>
              <a:buFont typeface="Arial"/>
              <a:buChar char="•"/>
            </a:pPr>
            <a:r>
              <a:rPr lang="en-US" sz="2700" b="1" spc="-81">
                <a:solidFill>
                  <a:srgbClr val="000000"/>
                </a:solidFill>
                <a:latin typeface="Roboto Bold"/>
                <a:ea typeface="Roboto Bold"/>
                <a:cs typeface="Roboto Bold"/>
                <a:sym typeface="Roboto Bold"/>
              </a:rPr>
              <a:t>Dò tìm file lớn nhất trong thư mục home.</a:t>
            </a:r>
          </a:p>
          <a:p>
            <a:pPr marL="1165860" lvl="2" indent="-388620" algn="just">
              <a:lnSpc>
                <a:spcPts val="3240"/>
              </a:lnSpc>
              <a:buFont typeface="Arial"/>
              <a:buChar char="⚬"/>
            </a:pPr>
            <a:r>
              <a:rPr lang="en-US" sz="2700" spc="-81">
                <a:solidFill>
                  <a:srgbClr val="000000"/>
                </a:solidFill>
                <a:latin typeface="Roboto"/>
                <a:ea typeface="Roboto"/>
                <a:cs typeface="Roboto"/>
                <a:sym typeface="Roboto"/>
              </a:rPr>
              <a:t>du -ah /home | sort -rh | head -n 2 : Hiển thị 2 file hoặc thư mục lớn nhất trong /home</a:t>
            </a:r>
          </a:p>
          <a:p>
            <a:pPr marL="1165860" lvl="2" indent="-388620" algn="just">
              <a:lnSpc>
                <a:spcPts val="3240"/>
              </a:lnSpc>
              <a:spcBef>
                <a:spcPct val="0"/>
              </a:spcBef>
              <a:buFont typeface="Arial"/>
              <a:buChar char="⚬"/>
            </a:pPr>
            <a:r>
              <a:rPr lang="en-US" sz="2700" spc="-81">
                <a:solidFill>
                  <a:srgbClr val="000000"/>
                </a:solidFill>
                <a:latin typeface="Roboto"/>
                <a:ea typeface="Roboto"/>
                <a:cs typeface="Roboto"/>
                <a:sym typeface="Roboto"/>
              </a:rPr>
              <a:t>find /home -type f -exec du -h {} + | sort -rh | head -n 5 : chỉ liệt kê 5 file lớn nhất không tính thư mục</a:t>
            </a:r>
          </a:p>
        </p:txBody>
      </p:sp>
      <p:sp>
        <p:nvSpPr>
          <p:cNvPr id="10" name="TextBox 10"/>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9815246" cy="1543050"/>
            <a:chOff x="0" y="0"/>
            <a:chExt cx="2585085" cy="406400"/>
          </a:xfrm>
        </p:grpSpPr>
        <p:sp>
          <p:nvSpPr>
            <p:cNvPr id="3" name="Freeform 3"/>
            <p:cNvSpPr/>
            <p:nvPr/>
          </p:nvSpPr>
          <p:spPr>
            <a:xfrm>
              <a:off x="0" y="0"/>
              <a:ext cx="2585085" cy="406400"/>
            </a:xfrm>
            <a:custGeom>
              <a:avLst/>
              <a:gdLst/>
              <a:ahLst/>
              <a:cxnLst/>
              <a:rect l="l" t="t" r="r" b="b"/>
              <a:pathLst>
                <a:path w="2585085" h="406400">
                  <a:moveTo>
                    <a:pt x="2381885" y="0"/>
                  </a:moveTo>
                  <a:cubicBezTo>
                    <a:pt x="2494110" y="0"/>
                    <a:pt x="2585085" y="90976"/>
                    <a:pt x="2585085" y="203200"/>
                  </a:cubicBezTo>
                  <a:cubicBezTo>
                    <a:pt x="2585085" y="315424"/>
                    <a:pt x="2494110" y="406400"/>
                    <a:pt x="2381885"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585085"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910283" y="4059149"/>
            <a:ext cx="6583429" cy="4922762"/>
          </a:xfrm>
          <a:custGeom>
            <a:avLst/>
            <a:gdLst/>
            <a:ahLst/>
            <a:cxnLst/>
            <a:rect l="l" t="t" r="r" b="b"/>
            <a:pathLst>
              <a:path w="6583429" h="4922762">
                <a:moveTo>
                  <a:pt x="0" y="0"/>
                </a:moveTo>
                <a:lnTo>
                  <a:pt x="6583430" y="0"/>
                </a:lnTo>
                <a:lnTo>
                  <a:pt x="6583430" y="4922761"/>
                </a:lnTo>
                <a:lnTo>
                  <a:pt x="0" y="4922761"/>
                </a:lnTo>
                <a:lnTo>
                  <a:pt x="0" y="0"/>
                </a:lnTo>
                <a:close/>
              </a:path>
            </a:pathLst>
          </a:custGeom>
          <a:blipFill>
            <a:blip r:embed="rId2"/>
            <a:stretch>
              <a:fillRect b="-3871"/>
            </a:stretch>
          </a:blipFill>
        </p:spPr>
      </p:sp>
      <p:sp>
        <p:nvSpPr>
          <p:cNvPr id="9" name="Freeform 9"/>
          <p:cNvSpPr/>
          <p:nvPr/>
        </p:nvSpPr>
        <p:spPr>
          <a:xfrm>
            <a:off x="8811672" y="4210848"/>
            <a:ext cx="8684606" cy="2461381"/>
          </a:xfrm>
          <a:custGeom>
            <a:avLst/>
            <a:gdLst/>
            <a:ahLst/>
            <a:cxnLst/>
            <a:rect l="l" t="t" r="r" b="b"/>
            <a:pathLst>
              <a:path w="8684606" h="2461381">
                <a:moveTo>
                  <a:pt x="0" y="0"/>
                </a:moveTo>
                <a:lnTo>
                  <a:pt x="8684606" y="0"/>
                </a:lnTo>
                <a:lnTo>
                  <a:pt x="8684606" y="2461380"/>
                </a:lnTo>
                <a:lnTo>
                  <a:pt x="0" y="2461380"/>
                </a:lnTo>
                <a:lnTo>
                  <a:pt x="0" y="0"/>
                </a:lnTo>
                <a:close/>
              </a:path>
            </a:pathLst>
          </a:custGeom>
          <a:blipFill>
            <a:blip r:embed="rId3"/>
            <a:stretch>
              <a:fillRect t="-567" r="-6085" b="-567"/>
            </a:stretch>
          </a:blipFill>
        </p:spPr>
      </p:sp>
      <p:sp>
        <p:nvSpPr>
          <p:cNvPr id="10" name="TextBox 10"/>
          <p:cNvSpPr txBox="1"/>
          <p:nvPr/>
        </p:nvSpPr>
        <p:spPr>
          <a:xfrm>
            <a:off x="1895082" y="3486948"/>
            <a:ext cx="13197262" cy="419100"/>
          </a:xfrm>
          <a:prstGeom prst="rect">
            <a:avLst/>
          </a:prstGeom>
        </p:spPr>
        <p:txBody>
          <a:bodyPr lIns="0" tIns="0" rIns="0" bIns="0" rtlCol="0" anchor="t">
            <a:spAutoFit/>
          </a:bodyPr>
          <a:lstStyle/>
          <a:p>
            <a:pPr marL="582930" lvl="1" indent="-291465" algn="just">
              <a:lnSpc>
                <a:spcPts val="3240"/>
              </a:lnSpc>
              <a:spcBef>
                <a:spcPct val="0"/>
              </a:spcBef>
              <a:buFont typeface="Arial"/>
              <a:buChar char="•"/>
            </a:pPr>
            <a:r>
              <a:rPr lang="en-US" sz="2700" b="1" spc="-81">
                <a:solidFill>
                  <a:srgbClr val="000000"/>
                </a:solidFill>
                <a:latin typeface="Roboto Bold"/>
                <a:ea typeface="Roboto Bold"/>
                <a:cs typeface="Roboto Bold"/>
                <a:sym typeface="Roboto Bold"/>
              </a:rPr>
              <a:t>Cấu hình SSH và kiểm tra kết nối.</a:t>
            </a:r>
          </a:p>
        </p:txBody>
      </p:sp>
      <p:sp>
        <p:nvSpPr>
          <p:cNvPr id="11" name="TextBox 11"/>
          <p:cNvSpPr txBox="1"/>
          <p:nvPr/>
        </p:nvSpPr>
        <p:spPr>
          <a:xfrm>
            <a:off x="611285" y="791373"/>
            <a:ext cx="4837653" cy="15525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9: THỰC HÀNH TỔNG HỢP</a:t>
            </a:r>
          </a:p>
          <a:p>
            <a:pPr algn="l">
              <a:lnSpc>
                <a:spcPts val="4079"/>
              </a:lnSpc>
            </a:pPr>
            <a:endParaRPr lang="en-US" sz="3399" b="1" spc="-101">
              <a:solidFill>
                <a:srgbClr val="FFFFFF"/>
              </a:solidFill>
              <a:latin typeface="Roboto Bold"/>
              <a:ea typeface="Roboto Bold"/>
              <a:cs typeface="Roboto Bold"/>
              <a:sym typeface="Roboto Bold"/>
            </a:endParaRPr>
          </a:p>
        </p:txBody>
      </p:sp>
      <p:sp>
        <p:nvSpPr>
          <p:cNvPr id="12" name="TextBox 12"/>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3" name="TextBox 13"/>
          <p:cNvSpPr txBox="1"/>
          <p:nvPr/>
        </p:nvSpPr>
        <p:spPr>
          <a:xfrm>
            <a:off x="611285" y="2648748"/>
            <a:ext cx="8532715"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25. BÀI TẬP THỰC TẾ</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885673" cy="1543050"/>
            <a:chOff x="0" y="0"/>
            <a:chExt cx="2867008" cy="406400"/>
          </a:xfrm>
        </p:grpSpPr>
        <p:sp>
          <p:nvSpPr>
            <p:cNvPr id="3" name="Freeform 3"/>
            <p:cNvSpPr/>
            <p:nvPr/>
          </p:nvSpPr>
          <p:spPr>
            <a:xfrm>
              <a:off x="0" y="0"/>
              <a:ext cx="2867009" cy="406400"/>
            </a:xfrm>
            <a:custGeom>
              <a:avLst/>
              <a:gdLst/>
              <a:ahLst/>
              <a:cxnLst/>
              <a:rect l="l" t="t" r="r" b="b"/>
              <a:pathLst>
                <a:path w="2867009" h="406400">
                  <a:moveTo>
                    <a:pt x="2663809" y="0"/>
                  </a:moveTo>
                  <a:cubicBezTo>
                    <a:pt x="2776033" y="0"/>
                    <a:pt x="2867009" y="90976"/>
                    <a:pt x="2867009" y="203200"/>
                  </a:cubicBezTo>
                  <a:cubicBezTo>
                    <a:pt x="2867009" y="315424"/>
                    <a:pt x="2776033" y="406400"/>
                    <a:pt x="2663809"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867008"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6335605" y="2535241"/>
            <a:ext cx="4823700" cy="5802947"/>
          </a:xfrm>
          <a:custGeom>
            <a:avLst/>
            <a:gdLst/>
            <a:ahLst/>
            <a:cxnLst/>
            <a:rect l="l" t="t" r="r" b="b"/>
            <a:pathLst>
              <a:path w="4823700" h="5802947">
                <a:moveTo>
                  <a:pt x="0" y="0"/>
                </a:moveTo>
                <a:lnTo>
                  <a:pt x="4823700" y="0"/>
                </a:lnTo>
                <a:lnTo>
                  <a:pt x="4823700" y="5802948"/>
                </a:lnTo>
                <a:lnTo>
                  <a:pt x="0" y="5802948"/>
                </a:lnTo>
                <a:lnTo>
                  <a:pt x="0" y="0"/>
                </a:lnTo>
                <a:close/>
              </a:path>
            </a:pathLst>
          </a:custGeom>
          <a:blipFill>
            <a:blip r:embed="rId2"/>
            <a:stretch>
              <a:fillRect/>
            </a:stretch>
          </a:blipFill>
        </p:spPr>
      </p:sp>
      <p:sp>
        <p:nvSpPr>
          <p:cNvPr id="9" name="TextBox 9"/>
          <p:cNvSpPr txBox="1"/>
          <p:nvPr/>
        </p:nvSpPr>
        <p:spPr>
          <a:xfrm>
            <a:off x="529771" y="973728"/>
            <a:ext cx="6340879"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Q&amp;A: XIN MỜI CÁC REVIEWER</a:t>
            </a:r>
          </a:p>
        </p:txBody>
      </p:sp>
      <p:sp>
        <p:nvSpPr>
          <p:cNvPr id="10" name="TextBox 10"/>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Git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028700" y="4152984"/>
            <a:ext cx="8579877" cy="4930483"/>
          </a:xfrm>
          <a:custGeom>
            <a:avLst/>
            <a:gdLst/>
            <a:ahLst/>
            <a:cxnLst/>
            <a:rect l="l" t="t" r="r" b="b"/>
            <a:pathLst>
              <a:path w="8579877" h="4930483">
                <a:moveTo>
                  <a:pt x="0" y="0"/>
                </a:moveTo>
                <a:lnTo>
                  <a:pt x="8579877" y="0"/>
                </a:lnTo>
                <a:lnTo>
                  <a:pt x="8579877" y="4930483"/>
                </a:lnTo>
                <a:lnTo>
                  <a:pt x="0" y="4930483"/>
                </a:lnTo>
                <a:lnTo>
                  <a:pt x="0" y="0"/>
                </a:lnTo>
                <a:close/>
              </a:path>
            </a:pathLst>
          </a:custGeom>
          <a:blipFill>
            <a:blip r:embed="rId2"/>
            <a:stretch>
              <a:fillRect t="-4410"/>
            </a:stretch>
          </a:blipFill>
        </p:spPr>
      </p:sp>
      <p:sp>
        <p:nvSpPr>
          <p:cNvPr id="9" name="TextBox 9"/>
          <p:cNvSpPr txBox="1"/>
          <p:nvPr/>
        </p:nvSpPr>
        <p:spPr>
          <a:xfrm>
            <a:off x="388532" y="2621553"/>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 TẠI SAO NÊN HỌC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388532" y="3560976"/>
            <a:ext cx="13167107" cy="4381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Ứng dụng rộng rãi trong server, cloud, DevOps, AI, lập trình hệ thống.</a:t>
            </a:r>
          </a:p>
        </p:txBody>
      </p:sp>
      <p:sp>
        <p:nvSpPr>
          <p:cNvPr id="13" name="TextBox 13"/>
          <p:cNvSpPr txBox="1"/>
          <p:nvPr/>
        </p:nvSpPr>
        <p:spPr>
          <a:xfrm>
            <a:off x="10060516" y="4503675"/>
            <a:ext cx="6990247" cy="42100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DevOps</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Tự động hóa triển khai, quản lý server, CI/CD, container orchestration.</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Công cụ: Docker, Kubernetes, Jenkins, Ansible, GitLab CI.</a:t>
            </a:r>
          </a:p>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AI/Machine Learning</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Chạy các framework AI/ML, xử lý dữ liệu lớn, tận dụng GPU/CPU đa luồng.</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Công cụ: TensorFlow, PyTorch, Hadoop, Spark.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506064" y="9220200"/>
            <a:ext cx="13275873" cy="840805"/>
          </a:xfrm>
          <a:custGeom>
            <a:avLst/>
            <a:gdLst/>
            <a:ahLst/>
            <a:cxnLst/>
            <a:rect l="l" t="t" r="r" b="b"/>
            <a:pathLst>
              <a:path w="13275873" h="840805">
                <a:moveTo>
                  <a:pt x="0" y="0"/>
                </a:moveTo>
                <a:lnTo>
                  <a:pt x="13275872" y="0"/>
                </a:lnTo>
                <a:lnTo>
                  <a:pt x="13275872" y="840805"/>
                </a:lnTo>
                <a:lnTo>
                  <a:pt x="0" y="840805"/>
                </a:lnTo>
                <a:lnTo>
                  <a:pt x="0" y="0"/>
                </a:lnTo>
                <a:close/>
              </a:path>
            </a:pathLst>
          </a:custGeom>
          <a:blipFill>
            <a:blip r:embed="rId3"/>
            <a:stretch>
              <a:fillRect/>
            </a:stretch>
          </a:blipFill>
        </p:spPr>
      </p:sp>
      <p:sp>
        <p:nvSpPr>
          <p:cNvPr id="4" name="Freeform 4"/>
          <p:cNvSpPr/>
          <p:nvPr/>
        </p:nvSpPr>
        <p:spPr>
          <a:xfrm>
            <a:off x="324081" y="298482"/>
            <a:ext cx="11186189" cy="9690036"/>
          </a:xfrm>
          <a:custGeom>
            <a:avLst/>
            <a:gdLst/>
            <a:ahLst/>
            <a:cxnLst/>
            <a:rect l="l" t="t" r="r" b="b"/>
            <a:pathLst>
              <a:path w="11186189" h="9690036">
                <a:moveTo>
                  <a:pt x="0" y="0"/>
                </a:moveTo>
                <a:lnTo>
                  <a:pt x="11186189" y="0"/>
                </a:lnTo>
                <a:lnTo>
                  <a:pt x="11186189" y="9690036"/>
                </a:lnTo>
                <a:lnTo>
                  <a:pt x="0" y="9690036"/>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036035" y="3453901"/>
            <a:ext cx="14215929" cy="5804399"/>
            <a:chOff x="0" y="0"/>
            <a:chExt cx="3408988" cy="1391898"/>
          </a:xfrm>
        </p:grpSpPr>
        <p:sp>
          <p:nvSpPr>
            <p:cNvPr id="6" name="Freeform 6"/>
            <p:cNvSpPr/>
            <p:nvPr/>
          </p:nvSpPr>
          <p:spPr>
            <a:xfrm>
              <a:off x="0" y="0"/>
              <a:ext cx="3408988" cy="1391898"/>
            </a:xfrm>
            <a:custGeom>
              <a:avLst/>
              <a:gdLst/>
              <a:ahLst/>
              <a:cxnLst/>
              <a:rect l="l" t="t" r="r" b="b"/>
              <a:pathLst>
                <a:path w="3408988" h="1391898">
                  <a:moveTo>
                    <a:pt x="27230" y="0"/>
                  </a:moveTo>
                  <a:lnTo>
                    <a:pt x="3381758" y="0"/>
                  </a:lnTo>
                  <a:cubicBezTo>
                    <a:pt x="3388980" y="0"/>
                    <a:pt x="3395906" y="2869"/>
                    <a:pt x="3401013" y="7975"/>
                  </a:cubicBezTo>
                  <a:cubicBezTo>
                    <a:pt x="3406119" y="13082"/>
                    <a:pt x="3408988" y="20008"/>
                    <a:pt x="3408988" y="27230"/>
                  </a:cubicBezTo>
                  <a:lnTo>
                    <a:pt x="3408988" y="1364669"/>
                  </a:lnTo>
                  <a:cubicBezTo>
                    <a:pt x="3408988" y="1371890"/>
                    <a:pt x="3406119" y="1378816"/>
                    <a:pt x="3401013" y="1383923"/>
                  </a:cubicBezTo>
                  <a:cubicBezTo>
                    <a:pt x="3395906" y="1389029"/>
                    <a:pt x="3388980" y="1391898"/>
                    <a:pt x="3381758" y="1391898"/>
                  </a:cubicBezTo>
                  <a:lnTo>
                    <a:pt x="27230" y="1391898"/>
                  </a:lnTo>
                  <a:cubicBezTo>
                    <a:pt x="20008" y="1391898"/>
                    <a:pt x="13082" y="1389029"/>
                    <a:pt x="7975" y="1383923"/>
                  </a:cubicBezTo>
                  <a:cubicBezTo>
                    <a:pt x="2869" y="1378816"/>
                    <a:pt x="0" y="1371890"/>
                    <a:pt x="0" y="1364669"/>
                  </a:cubicBezTo>
                  <a:lnTo>
                    <a:pt x="0" y="27230"/>
                  </a:lnTo>
                  <a:cubicBezTo>
                    <a:pt x="0" y="20008"/>
                    <a:pt x="2869" y="13082"/>
                    <a:pt x="7975" y="7975"/>
                  </a:cubicBezTo>
                  <a:cubicBezTo>
                    <a:pt x="13082" y="2869"/>
                    <a:pt x="20008" y="0"/>
                    <a:pt x="27230" y="0"/>
                  </a:cubicBezTo>
                  <a:close/>
                </a:path>
              </a:pathLst>
            </a:custGeom>
            <a:solidFill>
              <a:srgbClr val="FFFFFF"/>
            </a:solidFill>
          </p:spPr>
        </p:sp>
        <p:sp>
          <p:nvSpPr>
            <p:cNvPr id="7" name="TextBox 7"/>
            <p:cNvSpPr txBox="1"/>
            <p:nvPr/>
          </p:nvSpPr>
          <p:spPr>
            <a:xfrm>
              <a:off x="0" y="-47625"/>
              <a:ext cx="3408988" cy="143952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8132941" y="915894"/>
            <a:ext cx="2150312" cy="1125982"/>
          </a:xfrm>
          <a:custGeom>
            <a:avLst/>
            <a:gdLst/>
            <a:ahLst/>
            <a:cxnLst/>
            <a:rect l="l" t="t" r="r" b="b"/>
            <a:pathLst>
              <a:path w="2150312" h="1125982">
                <a:moveTo>
                  <a:pt x="0" y="0"/>
                </a:moveTo>
                <a:lnTo>
                  <a:pt x="2150312" y="0"/>
                </a:lnTo>
                <a:lnTo>
                  <a:pt x="2150312" y="1125981"/>
                </a:lnTo>
                <a:lnTo>
                  <a:pt x="0" y="1125981"/>
                </a:lnTo>
                <a:lnTo>
                  <a:pt x="0" y="0"/>
                </a:lnTo>
                <a:close/>
              </a:path>
            </a:pathLst>
          </a:custGeom>
          <a:blipFill>
            <a:blip r:embed="rId6"/>
            <a:stretch>
              <a:fillRect/>
            </a:stretch>
          </a:blipFill>
        </p:spPr>
      </p:sp>
      <p:sp>
        <p:nvSpPr>
          <p:cNvPr id="9" name="TextBox 9"/>
          <p:cNvSpPr txBox="1"/>
          <p:nvPr/>
        </p:nvSpPr>
        <p:spPr>
          <a:xfrm>
            <a:off x="7291947" y="2375250"/>
            <a:ext cx="3704107" cy="523875"/>
          </a:xfrm>
          <a:prstGeom prst="rect">
            <a:avLst/>
          </a:prstGeom>
        </p:spPr>
        <p:txBody>
          <a:bodyPr lIns="0" tIns="0" rIns="0" bIns="0" rtlCol="0" anchor="t">
            <a:spAutoFit/>
          </a:bodyPr>
          <a:lstStyle/>
          <a:p>
            <a:pPr algn="ctr">
              <a:lnSpc>
                <a:spcPts val="4079"/>
              </a:lnSpc>
            </a:pPr>
            <a:r>
              <a:rPr lang="en-US" sz="3399" b="1" spc="-101">
                <a:solidFill>
                  <a:srgbClr val="FFFFFF"/>
                </a:solidFill>
                <a:latin typeface="Roboto Bold"/>
                <a:ea typeface="Roboto Bold"/>
                <a:cs typeface="Roboto Bold"/>
                <a:sym typeface="Roboto Bold"/>
              </a:rPr>
              <a:t>CLOUD</a:t>
            </a:r>
          </a:p>
        </p:txBody>
      </p:sp>
      <p:sp>
        <p:nvSpPr>
          <p:cNvPr id="10" name="TextBox 10"/>
          <p:cNvSpPr txBox="1"/>
          <p:nvPr/>
        </p:nvSpPr>
        <p:spPr>
          <a:xfrm>
            <a:off x="4305416" y="5325125"/>
            <a:ext cx="9677168" cy="2061951"/>
          </a:xfrm>
          <a:prstGeom prst="rect">
            <a:avLst/>
          </a:prstGeom>
        </p:spPr>
        <p:txBody>
          <a:bodyPr lIns="0" tIns="0" rIns="0" bIns="0" rtlCol="0" anchor="t">
            <a:spAutoFit/>
          </a:bodyPr>
          <a:lstStyle/>
          <a:p>
            <a:pPr algn="ctr">
              <a:lnSpc>
                <a:spcPts val="16295"/>
              </a:lnSpc>
            </a:pPr>
            <a:r>
              <a:rPr lang="en-US" sz="13579" b="1" spc="-407">
                <a:solidFill>
                  <a:srgbClr val="2A58A9"/>
                </a:solidFill>
                <a:latin typeface="Barlow SemiCondensed Bold"/>
                <a:ea typeface="Barlow SemiCondensed Bold"/>
                <a:cs typeface="Barlow SemiCondensed Bold"/>
                <a:sym typeface="Barlow SemiCondensed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8532" y="9237325"/>
            <a:ext cx="17510935" cy="723189"/>
            <a:chOff x="0" y="0"/>
            <a:chExt cx="9840370" cy="406400"/>
          </a:xfrm>
        </p:grpSpPr>
        <p:sp>
          <p:nvSpPr>
            <p:cNvPr id="3" name="Freeform 3"/>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493754" y="2045720"/>
            <a:ext cx="12884666" cy="7022143"/>
          </a:xfrm>
          <a:custGeom>
            <a:avLst/>
            <a:gdLst/>
            <a:ahLst/>
            <a:cxnLst/>
            <a:rect l="l" t="t" r="r" b="b"/>
            <a:pathLst>
              <a:path w="12884666" h="7022143">
                <a:moveTo>
                  <a:pt x="0" y="0"/>
                </a:moveTo>
                <a:lnTo>
                  <a:pt x="12884667" y="0"/>
                </a:lnTo>
                <a:lnTo>
                  <a:pt x="12884667" y="7022143"/>
                </a:lnTo>
                <a:lnTo>
                  <a:pt x="0" y="7022143"/>
                </a:lnTo>
                <a:lnTo>
                  <a:pt x="0" y="0"/>
                </a:lnTo>
                <a:close/>
              </a:path>
            </a:pathLst>
          </a:custGeom>
          <a:blipFill>
            <a:blip r:embed="rId3"/>
            <a:stretch>
              <a:fillRect/>
            </a:stretch>
          </a:blipFill>
        </p:spPr>
      </p:sp>
      <p:sp>
        <p:nvSpPr>
          <p:cNvPr id="6" name="TextBox 6"/>
          <p:cNvSpPr txBox="1"/>
          <p:nvPr/>
        </p:nvSpPr>
        <p:spPr>
          <a:xfrm>
            <a:off x="388532" y="757238"/>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 TẠI SAO NÊN HỌC LINUX</a:t>
            </a:r>
          </a:p>
        </p:txBody>
      </p:sp>
      <p:sp>
        <p:nvSpPr>
          <p:cNvPr id="7" name="TextBox 7"/>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8" name="TextBox 8"/>
          <p:cNvSpPr txBox="1"/>
          <p:nvPr/>
        </p:nvSpPr>
        <p:spPr>
          <a:xfrm>
            <a:off x="388532" y="1444341"/>
            <a:ext cx="13167107" cy="4381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spc="-83">
                <a:solidFill>
                  <a:srgbClr val="000000"/>
                </a:solidFill>
                <a:latin typeface="Roboto"/>
                <a:ea typeface="Roboto"/>
                <a:cs typeface="Roboto"/>
                <a:sym typeface="Roboto"/>
              </a:rPr>
              <a:t>Sự khác biệt giữa Linux và Windows/macOS.</a:t>
            </a:r>
          </a:p>
        </p:txBody>
      </p:sp>
    </p:spTree>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8690866" y="3118846"/>
            <a:ext cx="7995085" cy="4497235"/>
          </a:xfrm>
          <a:custGeom>
            <a:avLst/>
            <a:gdLst/>
            <a:ahLst/>
            <a:cxnLst/>
            <a:rect l="l" t="t" r="r" b="b"/>
            <a:pathLst>
              <a:path w="7995085" h="4497235">
                <a:moveTo>
                  <a:pt x="0" y="0"/>
                </a:moveTo>
                <a:lnTo>
                  <a:pt x="7995085" y="0"/>
                </a:lnTo>
                <a:lnTo>
                  <a:pt x="7995085" y="4497236"/>
                </a:lnTo>
                <a:lnTo>
                  <a:pt x="0" y="4497236"/>
                </a:lnTo>
                <a:lnTo>
                  <a:pt x="0" y="0"/>
                </a:lnTo>
                <a:close/>
              </a:path>
            </a:pathLst>
          </a:custGeom>
          <a:blipFill>
            <a:blip r:embed="rId3"/>
            <a:stretch>
              <a:fillRect/>
            </a:stretch>
          </a:blipFill>
        </p:spPr>
      </p:sp>
      <p:sp>
        <p:nvSpPr>
          <p:cNvPr id="9" name="TextBox 9"/>
          <p:cNvSpPr txBox="1"/>
          <p:nvPr/>
        </p:nvSpPr>
        <p:spPr>
          <a:xfrm>
            <a:off x="388532" y="2621553"/>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2. TẠI SAO NÊN HỌC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1031725" y="3881564"/>
            <a:ext cx="5866065" cy="29527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Ưu điểm: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Mã nguồn mở và miễn phí: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Khả năng tùy chỉnh và linh hoạt: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Bảo mật cao: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Độ ổn định và tin cậy: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Hỗ trợ cho máy cấu hình yếu: </a:t>
            </a:r>
          </a:p>
          <a:p>
            <a:pPr marL="1209039" lvl="2" indent="-403013" algn="just">
              <a:lnSpc>
                <a:spcPts val="3359"/>
              </a:lnSpc>
              <a:spcBef>
                <a:spcPct val="0"/>
              </a:spcBef>
              <a:buFont typeface="Arial"/>
              <a:buChar char="⚬"/>
            </a:pPr>
            <a:r>
              <a:rPr lang="en-US" sz="2799" spc="-83">
                <a:solidFill>
                  <a:srgbClr val="000000"/>
                </a:solidFill>
                <a:latin typeface="Roboto"/>
                <a:ea typeface="Roboto"/>
                <a:cs typeface="Roboto"/>
                <a:sym typeface="Roboto"/>
              </a:rPr>
              <a:t>Hiệu suất cao: </a:t>
            </a:r>
          </a:p>
        </p:txBody>
      </p:sp>
    </p:spTree>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1396958" y="1585912"/>
            <a:ext cx="4873895" cy="7115175"/>
          </a:xfrm>
          <a:custGeom>
            <a:avLst/>
            <a:gdLst/>
            <a:ahLst/>
            <a:cxnLst/>
            <a:rect l="l" t="t" r="r" b="b"/>
            <a:pathLst>
              <a:path w="4873895" h="7115175">
                <a:moveTo>
                  <a:pt x="0" y="0"/>
                </a:moveTo>
                <a:lnTo>
                  <a:pt x="4873895" y="0"/>
                </a:lnTo>
                <a:lnTo>
                  <a:pt x="4873895" y="7115176"/>
                </a:lnTo>
                <a:lnTo>
                  <a:pt x="0" y="7115176"/>
                </a:lnTo>
                <a:lnTo>
                  <a:pt x="0" y="0"/>
                </a:lnTo>
                <a:close/>
              </a:path>
            </a:pathLst>
          </a:custGeom>
          <a:blipFill>
            <a:blip r:embed="rId2"/>
            <a:stretch>
              <a:fillRect/>
            </a:stretch>
          </a:blipFill>
        </p:spPr>
      </p:sp>
      <p:sp>
        <p:nvSpPr>
          <p:cNvPr id="9" name="TextBox 9"/>
          <p:cNvSpPr txBox="1"/>
          <p:nvPr/>
        </p:nvSpPr>
        <p:spPr>
          <a:xfrm>
            <a:off x="388532" y="2621553"/>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3. KIẾN TRÚC HỆ THỐNG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622043" y="3457701"/>
            <a:ext cx="9471224" cy="54673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Cấu trúc: 3 thành phần chính:</a:t>
            </a:r>
          </a:p>
          <a:p>
            <a:pPr marL="1209039" lvl="2" indent="-403013"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Kernel (Nhân):</a:t>
            </a:r>
            <a:r>
              <a:rPr lang="en-US" sz="2799" spc="-83">
                <a:solidFill>
                  <a:srgbClr val="000000"/>
                </a:solidFill>
                <a:latin typeface="Roboto"/>
                <a:ea typeface="Roboto"/>
                <a:cs typeface="Roboto"/>
                <a:sym typeface="Roboto"/>
              </a:rPr>
              <a:t> phần quan trọng nhất trong Linux</a:t>
            </a:r>
          </a:p>
          <a:p>
            <a:pPr marL="1813558" lvl="3" indent="-453390" algn="just">
              <a:lnSpc>
                <a:spcPts val="3359"/>
              </a:lnSpc>
              <a:spcBef>
                <a:spcPct val="0"/>
              </a:spcBef>
              <a:buFont typeface="Arial"/>
              <a:buChar char="￭"/>
            </a:pPr>
            <a:r>
              <a:rPr lang="en-US" sz="2799" spc="-83">
                <a:solidFill>
                  <a:srgbClr val="000000"/>
                </a:solidFill>
                <a:latin typeface="Roboto"/>
                <a:ea typeface="Roboto"/>
                <a:cs typeface="Roboto"/>
                <a:sym typeface="Roboto"/>
              </a:rPr>
              <a:t>=&gt; quản lý các tài nguyên của phần cứng như bộ nhớ, module, bộ vi xử lý… và giúp phần cứng có thể giao tiếp với các ứng dụng trên hệ điều hành.</a:t>
            </a:r>
          </a:p>
          <a:p>
            <a:pPr marL="1209039" lvl="2" indent="-403013"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Shell: </a:t>
            </a:r>
            <a:r>
              <a:rPr lang="en-US" sz="2799" spc="-83">
                <a:solidFill>
                  <a:srgbClr val="000000"/>
                </a:solidFill>
                <a:latin typeface="Roboto"/>
                <a:ea typeface="Roboto"/>
                <a:cs typeface="Roboto"/>
                <a:sym typeface="Roboto"/>
              </a:rPr>
              <a:t>chứa và thực thi các dòng lệnh được yêu cầu đến cho Kernel xử lý từ người dùng hoặc ứng dụng. </a:t>
            </a:r>
          </a:p>
          <a:p>
            <a:pPr marL="1813558" lvl="3" indent="-453390" algn="just">
              <a:lnSpc>
                <a:spcPts val="3359"/>
              </a:lnSpc>
              <a:spcBef>
                <a:spcPct val="0"/>
              </a:spcBef>
              <a:buFont typeface="Arial"/>
              <a:buChar char="￭"/>
            </a:pPr>
            <a:r>
              <a:rPr lang="en-US" sz="2799" spc="-83">
                <a:solidFill>
                  <a:srgbClr val="000000"/>
                </a:solidFill>
                <a:latin typeface="Roboto"/>
                <a:ea typeface="Roboto"/>
                <a:cs typeface="Roboto"/>
                <a:sym typeface="Roboto"/>
              </a:rPr>
              <a:t>=&gt; cầu nối giữa Application và Kernel.</a:t>
            </a:r>
          </a:p>
          <a:p>
            <a:pPr marL="1209039" lvl="2" indent="-403013"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Application</a:t>
            </a:r>
            <a:r>
              <a:rPr lang="en-US" sz="2799" spc="-83">
                <a:solidFill>
                  <a:srgbClr val="000000"/>
                </a:solidFill>
                <a:latin typeface="Roboto"/>
                <a:ea typeface="Roboto"/>
                <a:cs typeface="Roboto"/>
                <a:sym typeface="Roboto"/>
              </a:rPr>
              <a:t>: các ứng dụng hoặc tiện ích được người dùng cài đặt và chạy trên server </a:t>
            </a:r>
          </a:p>
          <a:p>
            <a:pPr marL="1813558" lvl="3" indent="-453390" algn="just">
              <a:lnSpc>
                <a:spcPts val="3359"/>
              </a:lnSpc>
              <a:spcBef>
                <a:spcPct val="0"/>
              </a:spcBef>
              <a:buFont typeface="Arial"/>
              <a:buChar char="￭"/>
            </a:pPr>
            <a:r>
              <a:rPr lang="en-US" sz="2799" spc="-83">
                <a:solidFill>
                  <a:srgbClr val="000000"/>
                </a:solidFill>
                <a:latin typeface="Roboto"/>
                <a:ea typeface="Roboto"/>
                <a:cs typeface="Roboto"/>
                <a:sym typeface="Roboto"/>
              </a:rPr>
              <a:t>=&gt; phục vụ nhu cầu sử dụng (Ví dụ: Proxy, Samba và FTP…).</a:t>
            </a:r>
          </a:p>
          <a:p>
            <a:pPr algn="just">
              <a:lnSpc>
                <a:spcPts val="3359"/>
              </a:lnSpc>
              <a:spcBef>
                <a:spcPct val="0"/>
              </a:spcBef>
            </a:pPr>
            <a:endParaRPr lang="en-US" sz="2799" spc="-83">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84794" y="468903"/>
            <a:ext cx="10616767" cy="1543050"/>
            <a:chOff x="0" y="0"/>
            <a:chExt cx="2796186" cy="406400"/>
          </a:xfrm>
        </p:grpSpPr>
        <p:sp>
          <p:nvSpPr>
            <p:cNvPr id="3" name="Freeform 3"/>
            <p:cNvSpPr/>
            <p:nvPr/>
          </p:nvSpPr>
          <p:spPr>
            <a:xfrm>
              <a:off x="0" y="0"/>
              <a:ext cx="2796186" cy="406400"/>
            </a:xfrm>
            <a:custGeom>
              <a:avLst/>
              <a:gdLst/>
              <a:ahLst/>
              <a:cxnLst/>
              <a:rect l="l" t="t" r="r" b="b"/>
              <a:pathLst>
                <a:path w="2796186" h="406400">
                  <a:moveTo>
                    <a:pt x="2592986" y="0"/>
                  </a:moveTo>
                  <a:cubicBezTo>
                    <a:pt x="2705210" y="0"/>
                    <a:pt x="2796186" y="90976"/>
                    <a:pt x="2796186" y="203200"/>
                  </a:cubicBezTo>
                  <a:cubicBezTo>
                    <a:pt x="2796186" y="315424"/>
                    <a:pt x="2705210" y="406400"/>
                    <a:pt x="2592986"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4" name="TextBox 4"/>
            <p:cNvSpPr txBox="1"/>
            <p:nvPr/>
          </p:nvSpPr>
          <p:spPr>
            <a:xfrm>
              <a:off x="0" y="-47625"/>
              <a:ext cx="2796186" cy="454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8532" y="9237325"/>
            <a:ext cx="17510935" cy="723189"/>
            <a:chOff x="0" y="0"/>
            <a:chExt cx="9840370" cy="406400"/>
          </a:xfrm>
        </p:grpSpPr>
        <p:sp>
          <p:nvSpPr>
            <p:cNvPr id="6" name="Freeform 6"/>
            <p:cNvSpPr/>
            <p:nvPr/>
          </p:nvSpPr>
          <p:spPr>
            <a:xfrm>
              <a:off x="0" y="0"/>
              <a:ext cx="9840371" cy="406400"/>
            </a:xfrm>
            <a:custGeom>
              <a:avLst/>
              <a:gdLst/>
              <a:ahLst/>
              <a:cxnLst/>
              <a:rect l="l" t="t" r="r" b="b"/>
              <a:pathLst>
                <a:path w="9840371" h="406400">
                  <a:moveTo>
                    <a:pt x="9637171" y="0"/>
                  </a:moveTo>
                  <a:cubicBezTo>
                    <a:pt x="9749395" y="0"/>
                    <a:pt x="9840371" y="90976"/>
                    <a:pt x="9840371" y="203200"/>
                  </a:cubicBezTo>
                  <a:cubicBezTo>
                    <a:pt x="9840371" y="315424"/>
                    <a:pt x="9749395" y="406400"/>
                    <a:pt x="9637171" y="406400"/>
                  </a:cubicBezTo>
                  <a:lnTo>
                    <a:pt x="203200" y="406400"/>
                  </a:lnTo>
                  <a:cubicBezTo>
                    <a:pt x="90976" y="406400"/>
                    <a:pt x="0" y="315424"/>
                    <a:pt x="0" y="203200"/>
                  </a:cubicBezTo>
                  <a:cubicBezTo>
                    <a:pt x="0" y="90976"/>
                    <a:pt x="90976" y="0"/>
                    <a:pt x="203200" y="0"/>
                  </a:cubicBezTo>
                  <a:close/>
                </a:path>
              </a:pathLst>
            </a:custGeom>
            <a:solidFill>
              <a:srgbClr val="5170FF"/>
            </a:solidFill>
          </p:spPr>
        </p:sp>
        <p:sp>
          <p:nvSpPr>
            <p:cNvPr id="7" name="TextBox 7"/>
            <p:cNvSpPr txBox="1"/>
            <p:nvPr/>
          </p:nvSpPr>
          <p:spPr>
            <a:xfrm>
              <a:off x="0" y="-57150"/>
              <a:ext cx="9840370" cy="463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3409701" y="3886326"/>
            <a:ext cx="10373199" cy="4969872"/>
          </a:xfrm>
          <a:custGeom>
            <a:avLst/>
            <a:gdLst/>
            <a:ahLst/>
            <a:cxnLst/>
            <a:rect l="l" t="t" r="r" b="b"/>
            <a:pathLst>
              <a:path w="10373199" h="4969872">
                <a:moveTo>
                  <a:pt x="0" y="0"/>
                </a:moveTo>
                <a:lnTo>
                  <a:pt x="10373199" y="0"/>
                </a:lnTo>
                <a:lnTo>
                  <a:pt x="10373199" y="4969872"/>
                </a:lnTo>
                <a:lnTo>
                  <a:pt x="0" y="4969872"/>
                </a:lnTo>
                <a:lnTo>
                  <a:pt x="0" y="0"/>
                </a:lnTo>
                <a:close/>
              </a:path>
            </a:pathLst>
          </a:custGeom>
          <a:blipFill>
            <a:blip r:embed="rId2"/>
            <a:stretch>
              <a:fillRect t="-8201" b="-8201"/>
            </a:stretch>
          </a:blipFill>
        </p:spPr>
      </p:sp>
      <p:sp>
        <p:nvSpPr>
          <p:cNvPr id="9" name="TextBox 9"/>
          <p:cNvSpPr txBox="1"/>
          <p:nvPr/>
        </p:nvSpPr>
        <p:spPr>
          <a:xfrm>
            <a:off x="388532" y="2210952"/>
            <a:ext cx="7152450" cy="542925"/>
          </a:xfrm>
          <a:prstGeom prst="rect">
            <a:avLst/>
          </a:prstGeom>
        </p:spPr>
        <p:txBody>
          <a:bodyPr lIns="0" tIns="0" rIns="0" bIns="0" rtlCol="0" anchor="t">
            <a:spAutoFit/>
          </a:bodyPr>
          <a:lstStyle/>
          <a:p>
            <a:pPr algn="l">
              <a:lnSpc>
                <a:spcPts val="4320"/>
              </a:lnSpc>
            </a:pPr>
            <a:r>
              <a:rPr lang="en-US" sz="3600" b="1" spc="-107">
                <a:solidFill>
                  <a:srgbClr val="2A58A9"/>
                </a:solidFill>
                <a:latin typeface="Barlow SemiCondensed Bold"/>
                <a:ea typeface="Barlow SemiCondensed Bold"/>
                <a:cs typeface="Barlow SemiCondensed Bold"/>
                <a:sym typeface="Barlow SemiCondensed Bold"/>
              </a:rPr>
              <a:t>3. KIẾN TRÚC HỆ THỐNG LINUX</a:t>
            </a:r>
          </a:p>
        </p:txBody>
      </p:sp>
      <p:sp>
        <p:nvSpPr>
          <p:cNvPr id="10" name="TextBox 10"/>
          <p:cNvSpPr txBox="1"/>
          <p:nvPr/>
        </p:nvSpPr>
        <p:spPr>
          <a:xfrm>
            <a:off x="388532" y="973728"/>
            <a:ext cx="6042337" cy="523875"/>
          </a:xfrm>
          <a:prstGeom prst="rect">
            <a:avLst/>
          </a:prstGeom>
        </p:spPr>
        <p:txBody>
          <a:bodyPr lIns="0" tIns="0" rIns="0" bIns="0" rtlCol="0" anchor="t">
            <a:spAutoFit/>
          </a:bodyPr>
          <a:lstStyle/>
          <a:p>
            <a:pPr algn="l">
              <a:lnSpc>
                <a:spcPts val="4079"/>
              </a:lnSpc>
            </a:pPr>
            <a:r>
              <a:rPr lang="en-US" sz="3399" b="1" spc="-101">
                <a:solidFill>
                  <a:srgbClr val="FFFFFF"/>
                </a:solidFill>
                <a:latin typeface="Roboto Bold"/>
                <a:ea typeface="Roboto Bold"/>
                <a:cs typeface="Roboto Bold"/>
                <a:sym typeface="Roboto Bold"/>
              </a:rPr>
              <a:t>PHẦN 1: TỔNG QUAN VỀ LINUX</a:t>
            </a:r>
          </a:p>
        </p:txBody>
      </p:sp>
      <p:sp>
        <p:nvSpPr>
          <p:cNvPr id="11" name="TextBox 11"/>
          <p:cNvSpPr txBox="1"/>
          <p:nvPr/>
        </p:nvSpPr>
        <p:spPr>
          <a:xfrm>
            <a:off x="12688409" y="9351269"/>
            <a:ext cx="4807870" cy="476250"/>
          </a:xfrm>
          <a:prstGeom prst="rect">
            <a:avLst/>
          </a:prstGeom>
        </p:spPr>
        <p:txBody>
          <a:bodyPr lIns="0" tIns="0" rIns="0" bIns="0" rtlCol="0" anchor="t">
            <a:spAutoFit/>
          </a:bodyPr>
          <a:lstStyle/>
          <a:p>
            <a:pPr algn="r">
              <a:lnSpc>
                <a:spcPts val="3600"/>
              </a:lnSpc>
            </a:pPr>
            <a:r>
              <a:rPr lang="en-US" sz="3000" spc="-89">
                <a:solidFill>
                  <a:srgbClr val="FFFFFF"/>
                </a:solidFill>
                <a:latin typeface="Roboto"/>
                <a:ea typeface="Roboto"/>
                <a:cs typeface="Roboto"/>
                <a:sym typeface="Roboto"/>
              </a:rPr>
              <a:t>Tìm hiểu về Linux</a:t>
            </a:r>
          </a:p>
        </p:txBody>
      </p:sp>
      <p:sp>
        <p:nvSpPr>
          <p:cNvPr id="12" name="TextBox 12"/>
          <p:cNvSpPr txBox="1"/>
          <p:nvPr/>
        </p:nvSpPr>
        <p:spPr>
          <a:xfrm>
            <a:off x="388532" y="3029076"/>
            <a:ext cx="9471224" cy="857250"/>
          </a:xfrm>
          <a:prstGeom prst="rect">
            <a:avLst/>
          </a:prstGeom>
        </p:spPr>
        <p:txBody>
          <a:bodyPr lIns="0" tIns="0" rIns="0" bIns="0" rtlCol="0" anchor="t">
            <a:spAutoFit/>
          </a:bodyPr>
          <a:lstStyle/>
          <a:p>
            <a:pPr marL="604519" lvl="1" indent="-302260" algn="just">
              <a:lnSpc>
                <a:spcPts val="3359"/>
              </a:lnSpc>
              <a:spcBef>
                <a:spcPct val="0"/>
              </a:spcBef>
              <a:buFont typeface="Arial"/>
              <a:buChar char="•"/>
            </a:pPr>
            <a:r>
              <a:rPr lang="en-US" sz="2799" b="1" spc="-83">
                <a:solidFill>
                  <a:srgbClr val="000000"/>
                </a:solidFill>
                <a:latin typeface="Roboto Bold"/>
                <a:ea typeface="Roboto Bold"/>
                <a:cs typeface="Roboto Bold"/>
                <a:sym typeface="Roboto Bold"/>
              </a:rPr>
              <a:t>Quá trình khởi động (boot process) cơ bản</a:t>
            </a:r>
          </a:p>
          <a:p>
            <a:pPr algn="just">
              <a:lnSpc>
                <a:spcPts val="3359"/>
              </a:lnSpc>
              <a:spcBef>
                <a:spcPct val="0"/>
              </a:spcBef>
            </a:pPr>
            <a:endParaRPr lang="en-US" sz="2799" b="1" spc="-83">
              <a:solidFill>
                <a:srgbClr val="000000"/>
              </a:solidFill>
              <a:latin typeface="Roboto Bold"/>
              <a:ea typeface="Roboto Bold"/>
              <a:cs typeface="Roboto Bold"/>
              <a:sym typeface="Robot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4410</Words>
  <Application>Microsoft Macintosh PowerPoint</Application>
  <PresentationFormat>Custom</PresentationFormat>
  <Paragraphs>371</Paragraphs>
  <Slides>50</Slides>
  <Notes>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Barlow SemiCondensed Bold</vt:lpstr>
      <vt:lpstr>Calibri</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Geography Lesson Presentation</dc:title>
  <cp:lastModifiedBy>Nguyen Vuong</cp:lastModifiedBy>
  <cp:revision>3</cp:revision>
  <dcterms:created xsi:type="dcterms:W3CDTF">2006-08-16T00:00:00Z</dcterms:created>
  <dcterms:modified xsi:type="dcterms:W3CDTF">2025-11-01T04:36:10Z</dcterms:modified>
  <dc:identifier>DAG2z6prQgQ</dc:identifier>
</cp:coreProperties>
</file>